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56" r:id="rId2"/>
    <p:sldId id="263" r:id="rId3"/>
    <p:sldId id="273" r:id="rId4"/>
    <p:sldId id="304" r:id="rId5"/>
    <p:sldId id="267" r:id="rId6"/>
    <p:sldId id="293" r:id="rId7"/>
    <p:sldId id="298" r:id="rId8"/>
    <p:sldId id="352" r:id="rId9"/>
    <p:sldId id="353" r:id="rId10"/>
    <p:sldId id="354" r:id="rId11"/>
    <p:sldId id="355" r:id="rId12"/>
    <p:sldId id="356" r:id="rId13"/>
    <p:sldId id="295" r:id="rId14"/>
    <p:sldId id="324" r:id="rId15"/>
    <p:sldId id="357" r:id="rId16"/>
    <p:sldId id="330" r:id="rId17"/>
    <p:sldId id="331" r:id="rId18"/>
    <p:sldId id="358" r:id="rId19"/>
    <p:sldId id="329" r:id="rId20"/>
    <p:sldId id="340" r:id="rId21"/>
    <p:sldId id="360" r:id="rId22"/>
    <p:sldId id="344" r:id="rId23"/>
    <p:sldId id="345" r:id="rId24"/>
    <p:sldId id="361" r:id="rId25"/>
    <p:sldId id="346" r:id="rId26"/>
    <p:sldId id="347" r:id="rId27"/>
    <p:sldId id="363" r:id="rId28"/>
    <p:sldId id="348" r:id="rId29"/>
    <p:sldId id="349" r:id="rId30"/>
    <p:sldId id="362" r:id="rId31"/>
    <p:sldId id="351" r:id="rId32"/>
    <p:sldId id="336" r:id="rId33"/>
    <p:sldId id="301" r:id="rId34"/>
    <p:sldId id="323" r:id="rId35"/>
    <p:sldId id="364" r:id="rId36"/>
    <p:sldId id="365" r:id="rId37"/>
    <p:sldId id="366" r:id="rId38"/>
    <p:sldId id="367" r:id="rId39"/>
    <p:sldId id="285" r:id="rId40"/>
    <p:sldId id="289" r:id="rId41"/>
    <p:sldId id="286" r:id="rId42"/>
    <p:sldId id="292" r:id="rId43"/>
  </p:sldIdLst>
  <p:sldSz cx="12192000" cy="6858000"/>
  <p:notesSz cx="6858000" cy="9144000"/>
  <p:embeddedFontLst>
    <p:embeddedFont>
      <p:font typeface="나눔고딕" panose="020B0600000101010101" charset="-127"/>
      <p:regular r:id="rId45"/>
      <p:bold r:id="rId46"/>
    </p:embeddedFont>
    <p:embeddedFont>
      <p:font typeface="Yoon 윤고딕 530_TT" panose="020B0600000101010101" charset="-127"/>
      <p:regular r:id="rId47"/>
    </p:embeddedFont>
    <p:embeddedFont>
      <p:font typeface="나눔바른고딕" panose="020B0600000101010101" charset="-127"/>
      <p:regular r:id="rId48"/>
      <p:bold r:id="rId49"/>
    </p:embeddedFont>
    <p:embeddedFont>
      <p:font typeface="Yoon 윤고딕 540_TT" panose="020B0600000101010101" charset="-127"/>
      <p:regular r:id="rId50"/>
    </p:embeddedFont>
    <p:embeddedFont>
      <p:font typeface="Yoon 윤고딕 550_TT" panose="020B0600000101010101" charset="-127"/>
      <p:regular r:id="rId51"/>
    </p:embeddedFont>
    <p:embeddedFont>
      <p:font typeface="Yoon 윤고딕 520_TT" panose="020B0600000101010101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Segoe UI Black" panose="020B0A02040204020203" pitchFamily="34" charset="0"/>
      <p:bold r:id="rId55"/>
      <p:boldItalic r:id="rId56"/>
    </p:embeddedFont>
    <p:embeddedFont>
      <p:font typeface="Rockwell Extra Bold" panose="02060903040505020403" pitchFamily="18" charset="0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595959"/>
    <a:srgbClr val="003B60"/>
    <a:srgbClr val="F2F2F2"/>
    <a:srgbClr val="7F7F7F"/>
    <a:srgbClr val="B6BFC8"/>
    <a:srgbClr val="5B9BD5"/>
    <a:srgbClr val="91CCF1"/>
    <a:srgbClr val="001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142" autoAdjust="0"/>
  </p:normalViewPr>
  <p:slideViewPr>
    <p:cSldViewPr snapToGrid="0" snapToObjects="1">
      <p:cViewPr varScale="1">
        <p:scale>
          <a:sx n="87" d="100"/>
          <a:sy n="87" d="100"/>
        </p:scale>
        <p:origin x="528" y="77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D9917-71F1-44EF-919B-07395B041424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801E3-C1F5-4FAB-9C90-B50B581C71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9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5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5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6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3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2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4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B2D0AC0-28BF-498B-B77A-8CC85EE74D7D}" type="datetimeFigureOut">
              <a:rPr lang="ko-KR" altLang="en-US" smtClean="0"/>
              <a:pPr/>
              <a:t>2017-04-27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69465" y="3843655"/>
            <a:ext cx="8052435" cy="1967230"/>
            <a:chOff x="2069465" y="3843655"/>
            <a:chExt cx="8052435" cy="1967230"/>
          </a:xfrm>
        </p:grpSpPr>
        <p:grpSp>
          <p:nvGrpSpPr>
            <p:cNvPr id="18" name="그룹 17"/>
            <p:cNvGrpSpPr/>
            <p:nvPr/>
          </p:nvGrpSpPr>
          <p:grpSpPr>
            <a:xfrm>
              <a:off x="2069465" y="3843655"/>
              <a:ext cx="8052435" cy="1197610"/>
              <a:chOff x="2069465" y="3843655"/>
              <a:chExt cx="8052435" cy="119761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069465" y="3873500"/>
                <a:ext cx="8052435" cy="11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spc="-300" dirty="0">
                    <a:solidFill>
                      <a:srgbClr val="91CCF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공공데이터</a:t>
                </a:r>
                <a:r>
                  <a:rPr lang="ko-KR" altLang="en-US" sz="36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기반으로 한 </a:t>
                </a:r>
                <a:endParaRPr lang="en-US" altLang="ko-KR" sz="3600" spc="-3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여행 계획 어플리케이션</a:t>
                </a: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427730" y="5022850"/>
                <a:ext cx="5368290" cy="1905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427730" y="3843655"/>
                <a:ext cx="5368290" cy="1905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4478020" y="5164455"/>
              <a:ext cx="3235960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2014150004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   2014152018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endParaRPr lang="en-US" altLang="ko-KR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/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이상호교수님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 flipH="1">
            <a:off x="4778375" y="1299210"/>
            <a:ext cx="2667000" cy="23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지출 관리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7715" y="1643380"/>
            <a:ext cx="2785745" cy="4497705"/>
            <a:chOff x="3307715" y="1643380"/>
            <a:chExt cx="2785745" cy="449770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715" y="1643380"/>
              <a:ext cx="2785745" cy="449770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222115" y="176085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46475" y="2249805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546475" y="258508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35095" y="2249805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48555" y="2249805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46475" y="5244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46475" y="2958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6475" y="333184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35095" y="229743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38855" y="301815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600" y="526351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546475" y="368363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63795" y="229743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38855" y="264477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5095" y="263271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35095" y="3010535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5095" y="337566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3795" y="264096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3795" y="301688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63795" y="337439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35095" y="524446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5360" y="338264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35095" y="526351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812915" y="1643380"/>
            <a:ext cx="2785745" cy="4497705"/>
            <a:chOff x="6812915" y="1643380"/>
            <a:chExt cx="2785745" cy="4497705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915" y="1643380"/>
              <a:ext cx="2785745" cy="4497705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7727315" y="176085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051675" y="2249805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7051675" y="258508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440295" y="2249805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53755" y="2249805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051675" y="5244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51675" y="295846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051675" y="333184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40295" y="229743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44055" y="301815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35800" y="526351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051675" y="3683635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8995" y="229743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44055" y="2644775"/>
            <a:ext cx="3886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295" y="263271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40295" y="3010535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40295" y="3375660"/>
            <a:ext cx="9982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8995" y="264096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468995" y="3016885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68995" y="3374390"/>
            <a:ext cx="8915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40295" y="524446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20560" y="3382645"/>
            <a:ext cx="50292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0295" y="526351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3" name="타원 2"/>
          <p:cNvSpPr/>
          <p:nvPr/>
        </p:nvSpPr>
        <p:spPr>
          <a:xfrm>
            <a:off x="4431030" y="5244465"/>
            <a:ext cx="886460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952740" y="5244465"/>
            <a:ext cx="886460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62985" y="258889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562985" y="331914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7065010" y="295465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7065010" y="3319145"/>
            <a:ext cx="375285" cy="375285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60420" y="2495550"/>
            <a:ext cx="2681605" cy="1968500"/>
            <a:chOff x="3360420" y="2495550"/>
            <a:chExt cx="2681605" cy="1968500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420" y="2495550"/>
              <a:ext cx="2681605" cy="1968500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398208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982085" y="311848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98208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98208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91" name="사각형: 둥근 모서리 90"/>
            <p:cNvSpPr/>
            <p:nvPr/>
          </p:nvSpPr>
          <p:spPr>
            <a:xfrm>
              <a:off x="438086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92" name="곱하기 기호 91"/>
            <p:cNvSpPr/>
            <p:nvPr/>
          </p:nvSpPr>
          <p:spPr>
            <a:xfrm>
              <a:off x="545846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5055235" y="3011805"/>
            <a:ext cx="579120" cy="901700"/>
          </a:xfrm>
          <a:prstGeom prst="rect">
            <a:avLst/>
          </a:prstGeom>
          <a:ln>
            <a:noFill/>
          </a:ln>
        </p:spPr>
      </p:pic>
      <p:grpSp>
        <p:nvGrpSpPr>
          <p:cNvPr id="103" name="그룹 102"/>
          <p:cNvGrpSpPr/>
          <p:nvPr/>
        </p:nvGrpSpPr>
        <p:grpSpPr>
          <a:xfrm>
            <a:off x="3360420" y="2495550"/>
            <a:ext cx="2681605" cy="1968500"/>
            <a:chOff x="3360420" y="2495550"/>
            <a:chExt cx="2681605" cy="1968500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420" y="2495550"/>
              <a:ext cx="2681605" cy="1968500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398208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98208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98208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109" name="사각형: 둥근 모서리 108"/>
            <p:cNvSpPr/>
            <p:nvPr/>
          </p:nvSpPr>
          <p:spPr>
            <a:xfrm>
              <a:off x="438086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11" name="곱하기 기호 110"/>
            <p:cNvSpPr/>
            <p:nvPr/>
          </p:nvSpPr>
          <p:spPr>
            <a:xfrm>
              <a:off x="545846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3975735" y="3326130"/>
              <a:ext cx="1437640" cy="495300"/>
              <a:chOff x="3975735" y="3326130"/>
              <a:chExt cx="1437640" cy="495300"/>
            </a:xfrm>
            <a:solidFill>
              <a:srgbClr val="F2F2F2"/>
            </a:solidFill>
          </p:grpSpPr>
          <p:sp>
            <p:nvSpPr>
              <p:cNvPr id="114" name="직사각형 113"/>
              <p:cNvSpPr/>
              <p:nvPr/>
            </p:nvSpPr>
            <p:spPr>
              <a:xfrm>
                <a:off x="3975735" y="3326130"/>
                <a:ext cx="1437640" cy="48450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3975735" y="3326130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975735" y="3488055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B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3975735" y="3651250"/>
                <a:ext cx="1437640" cy="1701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 ,B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3978275" y="311594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858385" y="3510915"/>
            <a:ext cx="579120" cy="901700"/>
          </a:xfrm>
          <a:prstGeom prst="rect">
            <a:avLst/>
          </a:prstGeom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352800" y="2495550"/>
            <a:ext cx="2681605" cy="1968500"/>
            <a:chOff x="3352800" y="2495550"/>
            <a:chExt cx="2681605" cy="19685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2495550"/>
              <a:ext cx="2681605" cy="1968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74465" y="2660650"/>
              <a:ext cx="1437640" cy="3695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74465" y="311848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A &amp; B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974465" y="3438525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점심 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- </a:t>
              </a:r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비빔밥 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974465" y="3759200"/>
              <a:ext cx="1437640" cy="2063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20000</a:t>
              </a:r>
              <a:endParaRPr lang="ko-KR" altLang="en-US" sz="1400" dirty="0">
                <a:solidFill>
                  <a:schemeClr val="tx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4373245" y="4017645"/>
              <a:ext cx="639445" cy="248920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7" name="곱하기 기호 16"/>
            <p:cNvSpPr/>
            <p:nvPr/>
          </p:nvSpPr>
          <p:spPr>
            <a:xfrm>
              <a:off x="5450840" y="2692400"/>
              <a:ext cx="249555" cy="249555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674235" y="3919855"/>
            <a:ext cx="579120" cy="901700"/>
          </a:xfrm>
          <a:prstGeom prst="rect">
            <a:avLst/>
          </a:prstGeom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3940810" y="526478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25,000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46010" y="5264785"/>
            <a:ext cx="1920240" cy="261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12,000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624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2" grpId="0" animBg="1"/>
      <p:bldP spid="55" grpId="0" animBg="1"/>
      <p:bldP spid="74" grpId="0" animBg="1"/>
      <p:bldP spid="77" grpId="0" animBg="1"/>
      <p:bldP spid="79" grpId="0" animBg="1"/>
      <p:bldP spid="80" grpId="0" animBg="1"/>
      <p:bldP spid="138" grpId="0" animBg="1"/>
      <p:bldP spid="196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20" y="1485900"/>
            <a:ext cx="5165090" cy="4620895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465945" y="2287270"/>
            <a:ext cx="2318385" cy="3264535"/>
            <a:chOff x="9465945" y="2287270"/>
            <a:chExt cx="2318385" cy="3264535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946594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00887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내 여행목록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947102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102850" y="298831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춘천쓰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 rot="16200000" flipH="1">
              <a:off x="868997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947674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0107930" y="3418205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서울맛집투어</a:t>
              </a: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948245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113645" y="384810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469120" y="3769360"/>
              <a:ext cx="53848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+</a:t>
              </a:r>
              <a:endParaRPr lang="ko-KR" altLang="en-US" sz="3000" b="1" spc="-150" dirty="0">
                <a:solidFill>
                  <a:schemeClr val="accent1">
                    <a:lumMod val="50000"/>
                  </a:schemeClr>
                </a:solidFill>
                <a:latin typeface="Rockwell Extra Bold" pitchFamily="18" charset="0"/>
                <a:ea typeface="Yoon 윤고딕 520_TT" panose="02090603020101020101" pitchFamily="18" charset="-127"/>
                <a:cs typeface="Segoe UI Black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414270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 플랜 가져오기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485900"/>
            <a:ext cx="5165090" cy="46208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30" y="1471930"/>
            <a:ext cx="2663190" cy="4624070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09440" y="32207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66240" y="2287270"/>
            <a:ext cx="2335530" cy="3264535"/>
            <a:chOff x="1666240" y="2287270"/>
            <a:chExt cx="2335530" cy="326453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68338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2631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68846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20290" y="298831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부산 여행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 rot="16200000" flipH="1">
              <a:off x="90741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69418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325370" y="3418205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제주도 여행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169989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331085" y="3848100"/>
              <a:ext cx="15513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287274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87274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7274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66240" y="3759200"/>
              <a:ext cx="53848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∨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42150" y="5100320"/>
            <a:ext cx="730250" cy="292100"/>
          </a:xfrm>
          <a:prstGeom prst="rect">
            <a:avLst/>
          </a:prstGeom>
          <a:solidFill>
            <a:srgbClr val="F2F2F2"/>
          </a:solidFill>
          <a:ln>
            <a:solidFill>
              <a:srgbClr val="003B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가져오기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260080" y="32715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683385" y="2287270"/>
            <a:ext cx="2318385" cy="3264535"/>
            <a:chOff x="1683385" y="2287270"/>
            <a:chExt cx="2318385" cy="3264535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683385" y="296862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26310" y="2287270"/>
              <a:ext cx="1188085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688465" y="339852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16200000" flipH="1">
              <a:off x="907415" y="4269740"/>
              <a:ext cx="2563495" cy="0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1694180" y="3828415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1699895" y="4241800"/>
              <a:ext cx="2302510" cy="1905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287274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287274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287274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75" y="1584325"/>
            <a:ext cx="932815" cy="4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경로 추천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97685" y="1217930"/>
            <a:ext cx="5165090" cy="4620895"/>
            <a:chOff x="1797685" y="1217930"/>
            <a:chExt cx="5165090" cy="4620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3260725" y="1544955"/>
              <a:ext cx="2320925" cy="367601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7685" y="1217930"/>
              <a:ext cx="5165090" cy="4620895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248150" y="3462020"/>
            <a:ext cx="461010" cy="393065"/>
            <a:chOff x="4248150" y="3462020"/>
            <a:chExt cx="461010" cy="393065"/>
          </a:xfrm>
        </p:grpSpPr>
        <p:sp>
          <p:nvSpPr>
            <p:cNvPr id="19" name="타원 18"/>
            <p:cNvSpPr/>
            <p:nvPr/>
          </p:nvSpPr>
          <p:spPr>
            <a:xfrm>
              <a:off x="4406265" y="3488055"/>
              <a:ext cx="144780" cy="170180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150" y="3462020"/>
              <a:ext cx="461010" cy="393065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295775"/>
            <a:ext cx="461010" cy="3930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85" y="4098925"/>
            <a:ext cx="461010" cy="3930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25" y="2973705"/>
            <a:ext cx="461010" cy="393065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33440" y="1217930"/>
            <a:ext cx="5165090" cy="4620895"/>
            <a:chOff x="5933440" y="1217930"/>
            <a:chExt cx="5165090" cy="462089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7396480" y="1544955"/>
              <a:ext cx="2320925" cy="367601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440" y="1217930"/>
              <a:ext cx="5165090" cy="4620895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620760" y="3273425"/>
            <a:ext cx="904875" cy="581660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8954135" y="3273425"/>
            <a:ext cx="571500" cy="134302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805420" y="4454525"/>
            <a:ext cx="1148715" cy="16192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7805420" y="2955290"/>
            <a:ext cx="281940" cy="1499235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41"/>
          <p:cNvSpPr/>
          <p:nvPr/>
        </p:nvSpPr>
        <p:spPr>
          <a:xfrm>
            <a:off x="6033770" y="3213735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875405" y="2618740"/>
            <a:ext cx="144780" cy="1701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5030" y="6041390"/>
            <a:ext cx="8619490" cy="83121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출발지와 도착지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경유할 관광지를 선택하면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</a:p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시간으로 경유하는 경로를 보여줌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90" y="2562225"/>
            <a:ext cx="461010" cy="3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구성도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66522"/>
              </p:ext>
            </p:extLst>
          </p:nvPr>
        </p:nvGraphicFramePr>
        <p:xfrm>
          <a:off x="1131670" y="1647159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448433484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89885" y="1034415"/>
            <a:ext cx="143002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7595" y="1034415"/>
            <a:ext cx="156083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Web Server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6163310" y="2971800"/>
            <a:ext cx="892810" cy="484505"/>
          </a:xfrm>
          <a:prstGeom prst="left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0690" y="4646930"/>
            <a:ext cx="2950210" cy="2204085"/>
            <a:chOff x="8060690" y="4646930"/>
            <a:chExt cx="2950210" cy="2204085"/>
          </a:xfrm>
        </p:grpSpPr>
        <p:grpSp>
          <p:nvGrpSpPr>
            <p:cNvPr id="7" name="그룹 10"/>
            <p:cNvGrpSpPr/>
            <p:nvPr/>
          </p:nvGrpSpPr>
          <p:grpSpPr>
            <a:xfrm>
              <a:off x="9986645" y="5618480"/>
              <a:ext cx="1024255" cy="1176655"/>
              <a:chOff x="9986645" y="5618480"/>
              <a:chExt cx="1024255" cy="117665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03"/>
              <a:stretch/>
            </p:blipFill>
            <p:spPr>
              <a:xfrm>
                <a:off x="9986645" y="5618480"/>
                <a:ext cx="1024255" cy="83312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297795" y="6456045"/>
                <a:ext cx="401320" cy="33909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DB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sp>
          <p:nvSpPr>
            <p:cNvPr id="18" name="왼쪽/오른쪽 화살표 17"/>
            <p:cNvSpPr/>
            <p:nvPr/>
          </p:nvSpPr>
          <p:spPr>
            <a:xfrm rot="5400000">
              <a:off x="10059670" y="4846955"/>
              <a:ext cx="877570" cy="478155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/오른쪽 화살표 17"/>
            <p:cNvSpPr/>
            <p:nvPr/>
          </p:nvSpPr>
          <p:spPr>
            <a:xfrm rot="5400000">
              <a:off x="8128000" y="4846955"/>
              <a:ext cx="877570" cy="478155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6"/>
            <p:cNvGrpSpPr/>
            <p:nvPr/>
          </p:nvGrpSpPr>
          <p:grpSpPr>
            <a:xfrm>
              <a:off x="8060690" y="5618480"/>
              <a:ext cx="1013460" cy="1232535"/>
              <a:chOff x="8060690" y="5618480"/>
              <a:chExt cx="1013460" cy="1232535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" t="5128" r="9013" b="19590"/>
              <a:stretch/>
            </p:blipFill>
            <p:spPr>
              <a:xfrm>
                <a:off x="8060690" y="5618480"/>
                <a:ext cx="1013460" cy="878205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086725" y="6450965"/>
                <a:ext cx="960755" cy="4000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Tour API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92643"/>
              </p:ext>
            </p:extLst>
          </p:nvPr>
        </p:nvGraphicFramePr>
        <p:xfrm>
          <a:off x="7105750" y="1638951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025009386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Sever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9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726055" y="1733550"/>
            <a:ext cx="6740525" cy="4574540"/>
            <a:chOff x="2726055" y="1733550"/>
            <a:chExt cx="6740525" cy="45745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925" y="1733550"/>
              <a:ext cx="2573020" cy="45745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055" y="1733550"/>
              <a:ext cx="2573020" cy="457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0090" y="1491615"/>
            <a:ext cx="10615930" cy="1108075"/>
            <a:chOff x="720090" y="1491615"/>
            <a:chExt cx="10615930" cy="1108075"/>
          </a:xfrm>
        </p:grpSpPr>
        <p:grpSp>
          <p:nvGrpSpPr>
            <p:cNvPr id="7" name="그룹 6"/>
            <p:cNvGrpSpPr/>
            <p:nvPr/>
          </p:nvGrpSpPr>
          <p:grpSpPr>
            <a:xfrm>
              <a:off x="720090" y="1491615"/>
              <a:ext cx="1315085" cy="1108075"/>
              <a:chOff x="720090" y="1491615"/>
              <a:chExt cx="1315085" cy="110807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0090" y="1491615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22070" y="1512570"/>
                <a:ext cx="71374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22070" y="2035810"/>
              <a:ext cx="10014585" cy="5537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사용자가 출발지와 도착지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경유할 여행지를 선택하면 최단 시간으로 경유할 수 있는 최적의 경로 탐색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0090" y="4758690"/>
            <a:ext cx="8670290" cy="1223010"/>
            <a:chOff x="720090" y="4758690"/>
            <a:chExt cx="8670290" cy="1223010"/>
          </a:xfrm>
        </p:grpSpPr>
        <p:grpSp>
          <p:nvGrpSpPr>
            <p:cNvPr id="15" name="그룹 14"/>
            <p:cNvGrpSpPr/>
            <p:nvPr/>
          </p:nvGrpSpPr>
          <p:grpSpPr>
            <a:xfrm>
              <a:off x="720090" y="4758690"/>
              <a:ext cx="2398395" cy="1108075"/>
              <a:chOff x="720090" y="4758690"/>
              <a:chExt cx="2398395" cy="110807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20090" y="4758690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23975" y="4779645"/>
                <a:ext cx="1793875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적용 알고리즘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22070" y="5427980"/>
              <a:ext cx="8068310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최단 경로 알고리즘 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</a:t>
              </a:r>
              <a:r>
                <a:rPr lang="ko-KR" altLang="en-US" sz="2000" spc="-15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다익스트라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알고리즘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20090" y="3087370"/>
            <a:ext cx="10615930" cy="1184275"/>
            <a:chOff x="720090" y="3087370"/>
            <a:chExt cx="10615930" cy="1184275"/>
          </a:xfrm>
        </p:grpSpPr>
        <p:grpSp>
          <p:nvGrpSpPr>
            <p:cNvPr id="23" name="그룹 22"/>
            <p:cNvGrpSpPr/>
            <p:nvPr/>
          </p:nvGrpSpPr>
          <p:grpSpPr>
            <a:xfrm>
              <a:off x="720090" y="3087370"/>
              <a:ext cx="2936240" cy="1108075"/>
              <a:chOff x="720090" y="3087370"/>
              <a:chExt cx="2936240" cy="1108075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20090" y="3087370"/>
                <a:ext cx="102298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59865" y="3108325"/>
                <a:ext cx="2196465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고려사항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457325" y="3756025"/>
              <a:ext cx="9879330" cy="5156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직선 거리가 아닌 실제 자동차 주행 거리를 기준으로 하므로 모든 경로의 거리를 파악해야 함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09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07497"/>
              </p:ext>
            </p:extLst>
          </p:nvPr>
        </p:nvGraphicFramePr>
        <p:xfrm>
          <a:off x="714469" y="2811490"/>
          <a:ext cx="11229002" cy="2418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&lt;MapPoint&gt; path)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여행지의 위도와 경도를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받아 출발지에서 도착지 사이의 경유지를 최단시간으로 경유하는 루트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getDistance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지점 간 경로의 거리를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Double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형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배열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Tmap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의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길찾기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함수를 이용해 지점과 지점 간의 거리를 계산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직선 거리가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800m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이내일 경우 도보 주행 거리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이외에는 자동차 주행거리를 계산해 배열에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findShortestPath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다익스트라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알고리즘을 기반으로 한 최단 경로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순서대로 저장 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361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890" y="768350"/>
            <a:ext cx="39166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82795" y="1844040"/>
            <a:ext cx="4332605" cy="4073525"/>
            <a:chOff x="4582795" y="1844040"/>
            <a:chExt cx="4332605" cy="4073525"/>
          </a:xfrm>
        </p:grpSpPr>
        <p:sp>
          <p:nvSpPr>
            <p:cNvPr id="4" name="직사각형 3"/>
            <p:cNvSpPr/>
            <p:nvPr/>
          </p:nvSpPr>
          <p:spPr>
            <a:xfrm>
              <a:off x="5287010" y="1844040"/>
              <a:ext cx="110807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87010" y="5461635"/>
              <a:ext cx="110807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82795" y="256794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출발지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도착지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경유지 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받음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582795" y="3291205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지점 간 모든 거리 계산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582795" y="401447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탐색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582795" y="4738370"/>
              <a:ext cx="251714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반환 </a:t>
              </a:r>
            </a:p>
          </p:txBody>
        </p:sp>
        <p:cxnSp>
          <p:nvCxnSpPr>
            <p:cNvPr id="6" name="직선 화살표 연결선 5"/>
            <p:cNvCxnSpPr>
              <a:stCxn id="4" idx="2"/>
              <a:endCxn id="14" idx="0"/>
            </p:cNvCxnSpPr>
            <p:nvPr/>
          </p:nvCxnSpPr>
          <p:spPr>
            <a:xfrm>
              <a:off x="5841365" y="230060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4" idx="2"/>
              <a:endCxn id="15" idx="0"/>
            </p:cNvCxnSpPr>
            <p:nvPr/>
          </p:nvCxnSpPr>
          <p:spPr>
            <a:xfrm>
              <a:off x="5841365" y="30238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841365" y="37477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6" idx="2"/>
              <a:endCxn id="17" idx="0"/>
            </p:cNvCxnSpPr>
            <p:nvPr/>
          </p:nvCxnSpPr>
          <p:spPr>
            <a:xfrm>
              <a:off x="5841365" y="447103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7" idx="2"/>
              <a:endCxn id="13" idx="0"/>
            </p:cNvCxnSpPr>
            <p:nvPr/>
          </p:nvCxnSpPr>
          <p:spPr>
            <a:xfrm flipH="1">
              <a:off x="5841365" y="519430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285355" y="3365500"/>
              <a:ext cx="1280160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getDistance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5355" y="2639060"/>
              <a:ext cx="1630045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5355" y="4812665"/>
              <a:ext cx="1488440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85355" y="4089400"/>
              <a:ext cx="1621155" cy="2819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findShortestPath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09245" y="1732915"/>
            <a:ext cx="11633835" cy="4575810"/>
            <a:chOff x="309245" y="1732915"/>
            <a:chExt cx="11633835" cy="45758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25" y="1732915"/>
              <a:ext cx="2573655" cy="457581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45" y="1732915"/>
              <a:ext cx="2573655" cy="45758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305" y="1732915"/>
              <a:ext cx="2573655" cy="45758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365" y="1732915"/>
              <a:ext cx="2573655" cy="4575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20090" y="1476375"/>
            <a:ext cx="9102725" cy="1108075"/>
            <a:chOff x="720090" y="1476375"/>
            <a:chExt cx="9102725" cy="1108075"/>
          </a:xfrm>
        </p:grpSpPr>
        <p:grpSp>
          <p:nvGrpSpPr>
            <p:cNvPr id="19" name="그룹 18"/>
            <p:cNvGrpSpPr/>
            <p:nvPr/>
          </p:nvGrpSpPr>
          <p:grpSpPr>
            <a:xfrm>
              <a:off x="720090" y="1476375"/>
              <a:ext cx="1315085" cy="1108075"/>
              <a:chOff x="720090" y="1476375"/>
              <a:chExt cx="1315085" cy="11080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20090" y="1476375"/>
                <a:ext cx="83502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22070" y="1497330"/>
                <a:ext cx="71374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322070" y="2020570"/>
              <a:ext cx="8500745" cy="5537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한국관광공사의 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에서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json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데이터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수신하여 원하는 정보를 추출하는 기능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4375" y="2715895"/>
            <a:ext cx="10095865" cy="1175385"/>
            <a:chOff x="714375" y="2715895"/>
            <a:chExt cx="10095865" cy="1175385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375" y="2715895"/>
              <a:ext cx="2690495" cy="1108075"/>
              <a:chOff x="714375" y="2715895"/>
              <a:chExt cx="2690495" cy="110807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4375" y="2715895"/>
                <a:ext cx="969645" cy="11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22070" y="2736850"/>
                <a:ext cx="2082800" cy="46164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다루는 정보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22070" y="3337560"/>
              <a:ext cx="9488805" cy="5537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문화시설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 및 축제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레포츠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쇼핑 시설 등의 위치 정보와 사진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개요 등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4375" y="4022090"/>
            <a:ext cx="2690495" cy="1108075"/>
            <a:chOff x="714375" y="4022090"/>
            <a:chExt cx="2690495" cy="1108075"/>
          </a:xfrm>
        </p:grpSpPr>
        <p:sp>
          <p:nvSpPr>
            <p:cNvPr id="16" name="TextBox 15"/>
            <p:cNvSpPr txBox="1"/>
            <p:nvPr/>
          </p:nvSpPr>
          <p:spPr>
            <a:xfrm>
              <a:off x="714375" y="4022090"/>
              <a:ext cx="96964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2070" y="4043045"/>
              <a:ext cx="208280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86451"/>
              </p:ext>
            </p:extLst>
          </p:nvPr>
        </p:nvGraphicFramePr>
        <p:xfrm>
          <a:off x="714469" y="4704404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reqCode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파싱한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관광지 정보를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 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요청코드를 이용해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요청할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만들어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호출하고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전달받은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파싱해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추출한 데이터를 저장한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strUrl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읽어온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이용해 연결하여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로부터 받은 </a:t>
                      </a:r>
                      <a:endParaRPr lang="en-US" altLang="ko-KR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응답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읽고 버퍼에 저장한 후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635" y="0"/>
            <a:ext cx="8254365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001</a:t>
            </a:r>
            <a:r>
              <a:rPr lang="en-US" altLang="ko-KR" sz="2000" dirty="0">
                <a:solidFill>
                  <a:srgbClr val="91CCF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개요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지적 사항 답변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배경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03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목표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04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효과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002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관련 연구   및   사례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 사례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 어플과 차별점</a:t>
            </a:r>
            <a:endParaRPr lang="en-US" altLang="ko-KR" b="1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003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수행 시나리오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004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005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모듈 상세 설계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006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 및  개발 방법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007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업무 분담</a:t>
            </a: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635" y="486410"/>
            <a:ext cx="292036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</a:t>
            </a:r>
            <a:endParaRPr lang="ko-KR" altLang="en-US" sz="4800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96890" y="1252220"/>
            <a:ext cx="0" cy="51346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55841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3375" y="889000"/>
            <a:ext cx="1322705" cy="46164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흐름도</a:t>
            </a:r>
            <a:endParaRPr lang="en-US" altLang="ko-KR" sz="2400" spc="-300" dirty="0">
              <a:solidFill>
                <a:srgbClr val="595959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46" name="직선 화살표 연결선 45"/>
          <p:cNvCxnSpPr>
            <a:stCxn id="3" idx="3"/>
            <a:endCxn id="43" idx="1"/>
          </p:cNvCxnSpPr>
          <p:nvPr/>
        </p:nvCxnSpPr>
        <p:spPr>
          <a:xfrm flipV="1">
            <a:off x="1507490" y="2512060"/>
            <a:ext cx="3173095" cy="127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3"/>
            <a:endCxn id="44" idx="1"/>
          </p:cNvCxnSpPr>
          <p:nvPr/>
        </p:nvCxnSpPr>
        <p:spPr>
          <a:xfrm>
            <a:off x="6163945" y="3218815"/>
            <a:ext cx="2959100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>
            <a:off x="5422265" y="2701290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4" idx="2"/>
            <a:endCxn id="55" idx="0"/>
          </p:cNvCxnSpPr>
          <p:nvPr/>
        </p:nvCxnSpPr>
        <p:spPr>
          <a:xfrm flipH="1">
            <a:off x="9864725" y="3408045"/>
            <a:ext cx="0" cy="30797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55" idx="2"/>
            <a:endCxn id="60" idx="0"/>
          </p:cNvCxnSpPr>
          <p:nvPr/>
        </p:nvCxnSpPr>
        <p:spPr>
          <a:xfrm>
            <a:off x="9864725" y="4094480"/>
            <a:ext cx="0" cy="30797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  <a:stCxn id="60" idx="1"/>
            <a:endCxn id="63" idx="3"/>
          </p:cNvCxnSpPr>
          <p:nvPr/>
        </p:nvCxnSpPr>
        <p:spPr>
          <a:xfrm flipH="1" flipV="1">
            <a:off x="6485255" y="3926205"/>
            <a:ext cx="2637790" cy="66548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3" idx="2"/>
            <a:endCxn id="73" idx="0"/>
          </p:cNvCxnSpPr>
          <p:nvPr/>
        </p:nvCxnSpPr>
        <p:spPr>
          <a:xfrm>
            <a:off x="5422265" y="4115435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2"/>
            <a:endCxn id="77" idx="0"/>
          </p:cNvCxnSpPr>
          <p:nvPr/>
        </p:nvCxnSpPr>
        <p:spPr>
          <a:xfrm>
            <a:off x="5422265" y="4832985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2"/>
            <a:endCxn id="82" idx="0"/>
          </p:cNvCxnSpPr>
          <p:nvPr/>
        </p:nvCxnSpPr>
        <p:spPr>
          <a:xfrm>
            <a:off x="5422265" y="5539740"/>
            <a:ext cx="0" cy="32829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stCxn id="82" idx="3"/>
            <a:endCxn id="73" idx="3"/>
          </p:cNvCxnSpPr>
          <p:nvPr/>
        </p:nvCxnSpPr>
        <p:spPr>
          <a:xfrm flipV="1">
            <a:off x="6163945" y="4638675"/>
            <a:ext cx="636270" cy="1419225"/>
          </a:xfrm>
          <a:prstGeom prst="bentConnector3">
            <a:avLst>
              <a:gd name="adj1" fmla="val 135913"/>
            </a:avLst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/>
          <p:cNvCxnSpPr>
            <a:stCxn id="73" idx="1"/>
            <a:endCxn id="29" idx="0"/>
          </p:cNvCxnSpPr>
          <p:nvPr/>
        </p:nvCxnSpPr>
        <p:spPr>
          <a:xfrm rot="10800000" flipV="1">
            <a:off x="1087755" y="4638675"/>
            <a:ext cx="2956560" cy="1090930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385" y="2322830"/>
            <a:ext cx="840105" cy="3803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7385" y="5729605"/>
            <a:ext cx="840105" cy="3803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20140" y="4347845"/>
            <a:ext cx="2004060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남아있지 않으면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04850" y="1479550"/>
            <a:ext cx="826135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Main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80585" y="2322830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요청 코드 받음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80585" y="302958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readUrl</a:t>
            </a:r>
            <a:r>
              <a:rPr lang="en-US" altLang="ko-KR" sz="14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호출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359275" y="3736975"/>
            <a:ext cx="212598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JSONParser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이용해 파싱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4044315" y="4443730"/>
            <a:ext cx="2755900" cy="389255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while(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&lt;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array.size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sz="11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07815" y="5161280"/>
            <a:ext cx="262890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데이터를 추출해 </a:t>
            </a:r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ArrayList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저장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80585" y="5868670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++</a:t>
            </a:r>
            <a:endParaRPr lang="ko-KR" altLang="en-US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63290" y="2191385"/>
            <a:ext cx="760095" cy="31559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reqCode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63620" y="4820285"/>
            <a:ext cx="1704975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남아있으면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92980" y="1479550"/>
            <a:ext cx="1237615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ApiJson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123045" y="302958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URL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연결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42605" y="3716020"/>
            <a:ext cx="3443605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페이지 내 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형태의 텍스트를 버퍼에 저장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23045" y="4402455"/>
            <a:ext cx="1483360" cy="378460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데이터 리턴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79105" y="2878455"/>
            <a:ext cx="981075" cy="31559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주소값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8855" y="4427220"/>
            <a:ext cx="1299845" cy="2870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buffer.toString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335135" y="1479550"/>
            <a:ext cx="1165860" cy="46164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readUrl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76428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597660"/>
            <a:ext cx="1315085" cy="1108075"/>
            <a:chOff x="720090" y="159766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59766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61861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141855"/>
            <a:ext cx="3268980" cy="5537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계획한 여행일정 관리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013075"/>
            <a:ext cx="1740535" cy="431800"/>
            <a:chOff x="720090" y="3013075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013075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021330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2569"/>
              </p:ext>
            </p:extLst>
          </p:nvPr>
        </p:nvGraphicFramePr>
        <p:xfrm>
          <a:off x="714469" y="3709408"/>
          <a:ext cx="11229002" cy="240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생성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새로운 여행 계획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getMyPlan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사용자 여행 계획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사용자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사용자 여행 계획을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일정 추가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 및 위경도 좌표를 담은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받아 여행 계획에 추가하고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getInfoList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상세 일정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일정들을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2061082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customCourse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수정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계획 및 세부 일정을 수정하고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59018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03295" y="2078355"/>
            <a:ext cx="2209165" cy="3462655"/>
            <a:chOff x="3503295" y="2078355"/>
            <a:chExt cx="2209165" cy="3462655"/>
          </a:xfrm>
        </p:grpSpPr>
        <p:sp>
          <p:nvSpPr>
            <p:cNvPr id="4" name="직사각형 3"/>
            <p:cNvSpPr/>
            <p:nvPr/>
          </p:nvSpPr>
          <p:spPr>
            <a:xfrm>
              <a:off x="4012565" y="2078355"/>
              <a:ext cx="119253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login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53840" y="5084445"/>
              <a:ext cx="1108710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03295" y="2814320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여행일정 목록 확인</a:t>
              </a:r>
            </a:p>
          </p:txBody>
        </p:sp>
        <p:cxnSp>
          <p:nvCxnSpPr>
            <p:cNvPr id="6" name="직선 화살표 연결선 5"/>
            <p:cNvCxnSpPr>
              <a:stCxn id="4" idx="2"/>
            </p:cNvCxnSpPr>
            <p:nvPr/>
          </p:nvCxnSpPr>
          <p:spPr>
            <a:xfrm>
              <a:off x="4610735" y="253492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3503295" y="3568700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새 여행일정 등록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4608830" y="329120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503295" y="4327525"/>
              <a:ext cx="2209165" cy="456565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등록된 </a:t>
              </a:r>
              <a:r>
                <a:rPr lang="ko-KR" altLang="en-US" sz="1600" spc="-150" dirty="0" err="1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일정정보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확인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4608830" y="4045585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607560" y="4801870"/>
              <a:ext cx="0" cy="26670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62890" y="768350"/>
            <a:ext cx="364553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30115" y="2509520"/>
            <a:ext cx="12795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getMyPlan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30115" y="3260725"/>
            <a:ext cx="122999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planInsert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285" y="4006850"/>
            <a:ext cx="12668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1" name="직선 화살표 연결선 10"/>
          <p:cNvCxnSpPr>
            <a:stCxn id="16" idx="3"/>
            <a:endCxn id="29" idx="1"/>
          </p:cNvCxnSpPr>
          <p:nvPr/>
        </p:nvCxnSpPr>
        <p:spPr>
          <a:xfrm>
            <a:off x="5712460" y="3042285"/>
            <a:ext cx="1776095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8555" y="2814320"/>
            <a:ext cx="2209165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여행일정 수정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1840" y="2740025"/>
            <a:ext cx="1619250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customCourse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20" name="꺾인 연결선 19"/>
          <p:cNvCxnSpPr>
            <a:stCxn id="29" idx="2"/>
          </p:cNvCxnSpPr>
          <p:nvPr/>
        </p:nvCxnSpPr>
        <p:spPr>
          <a:xfrm rot="5400000">
            <a:off x="6510020" y="2472690"/>
            <a:ext cx="1285240" cy="2880995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9285" y="4208145"/>
            <a:ext cx="126682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84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555" b="4803"/>
          <a:stretch/>
        </p:blipFill>
        <p:spPr>
          <a:xfrm>
            <a:off x="262890" y="2124075"/>
            <a:ext cx="5732780" cy="3548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55" y="3898265"/>
            <a:ext cx="1159510" cy="8902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414780"/>
            <a:ext cx="549783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90" y="1597660"/>
            <a:ext cx="1315085" cy="1108075"/>
            <a:chOff x="720090" y="1597660"/>
            <a:chExt cx="1315085" cy="1108075"/>
          </a:xfrm>
        </p:grpSpPr>
        <p:sp>
          <p:nvSpPr>
            <p:cNvPr id="24" name="TextBox 23"/>
            <p:cNvSpPr txBox="1"/>
            <p:nvPr/>
          </p:nvSpPr>
          <p:spPr>
            <a:xfrm>
              <a:off x="720090" y="159766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2070" y="161861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22070" y="2030095"/>
            <a:ext cx="3961130" cy="10153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회원정보와 일치할 경우 로그인 연결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데이터 관리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0090" y="3166110"/>
            <a:ext cx="2398395" cy="1108075"/>
            <a:chOff x="720090" y="3166110"/>
            <a:chExt cx="2398395" cy="1108075"/>
          </a:xfrm>
        </p:grpSpPr>
        <p:sp>
          <p:nvSpPr>
            <p:cNvPr id="32" name="TextBox 31"/>
            <p:cNvSpPr txBox="1"/>
            <p:nvPr/>
          </p:nvSpPr>
          <p:spPr>
            <a:xfrm>
              <a:off x="720090" y="316611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23975" y="3187065"/>
              <a:ext cx="179387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고려사항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22070" y="3658235"/>
            <a:ext cx="8068310" cy="5156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서버 쿼리와 로그인 세션 유지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4375" y="4572000"/>
            <a:ext cx="2690495" cy="1108075"/>
            <a:chOff x="714375" y="4572000"/>
            <a:chExt cx="2690495" cy="1108075"/>
          </a:xfrm>
        </p:grpSpPr>
        <p:sp>
          <p:nvSpPr>
            <p:cNvPr id="36" name="TextBox 35"/>
            <p:cNvSpPr txBox="1"/>
            <p:nvPr/>
          </p:nvSpPr>
          <p:spPr>
            <a:xfrm>
              <a:off x="714375" y="4572000"/>
              <a:ext cx="96964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22070" y="4592955"/>
              <a:ext cx="208280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다루는 정보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22070" y="5058410"/>
            <a:ext cx="8068310" cy="5537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정보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사용자가 작성한 여행 계획 정보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486660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90" y="1844040"/>
            <a:ext cx="1740535" cy="431800"/>
            <a:chOff x="720090" y="1844040"/>
            <a:chExt cx="1740535" cy="431800"/>
          </a:xfrm>
        </p:grpSpPr>
        <p:sp>
          <p:nvSpPr>
            <p:cNvPr id="24" name="TextBox 23"/>
            <p:cNvSpPr txBox="1"/>
            <p:nvPr/>
          </p:nvSpPr>
          <p:spPr>
            <a:xfrm>
              <a:off x="720090" y="1844040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2070" y="1852295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50250"/>
              </p:ext>
            </p:extLst>
          </p:nvPr>
        </p:nvGraphicFramePr>
        <p:xfrm>
          <a:off x="714469" y="2713303"/>
          <a:ext cx="11229002" cy="2003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insertMember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회원가입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연결하고 회원 정보 객체를 이용해 회원 정보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boolean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isMember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회원일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아닐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회원 정보 객체와 같은 회원이 있는지 확인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getBookMark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contentid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북마크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등록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아이디와 관광지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49145" y="1597660"/>
            <a:ext cx="8155305" cy="4464685"/>
            <a:chOff x="2049145" y="1597660"/>
            <a:chExt cx="8155305" cy="44646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145" y="1597660"/>
              <a:ext cx="8155305" cy="4464685"/>
            </a:xfrm>
            <a:prstGeom prst="rect">
              <a:avLst/>
            </a:prstGeom>
          </p:spPr>
        </p:pic>
        <p:cxnSp>
          <p:nvCxnSpPr>
            <p:cNvPr id="23" name="구부러진 연결선 22"/>
            <p:cNvCxnSpPr/>
            <p:nvPr/>
          </p:nvCxnSpPr>
          <p:spPr>
            <a:xfrm rot="10800000">
              <a:off x="5194935" y="3456305"/>
              <a:ext cx="547370" cy="0"/>
            </a:xfrm>
            <a:prstGeom prst="curvedConnector3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672590"/>
            <a:ext cx="1315085" cy="1108075"/>
            <a:chOff x="720090" y="167259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67259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69354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216785"/>
            <a:ext cx="3031490" cy="5537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동안의 지출내역 확인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258820"/>
            <a:ext cx="1740535" cy="431800"/>
            <a:chOff x="720090" y="3258820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258820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267075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962"/>
              </p:ext>
            </p:extLst>
          </p:nvPr>
        </p:nvGraphicFramePr>
        <p:xfrm>
          <a:off x="714469" y="4205911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4044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13670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expenseRecord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, double payment)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지출데이터들을 이용해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nPay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double payment,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account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저장된 지출 내역들을 읽어오고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지출 결산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3319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54475" y="2149475"/>
            <a:ext cx="4097655" cy="3462655"/>
            <a:chOff x="4054475" y="2149475"/>
            <a:chExt cx="4097655" cy="3462655"/>
          </a:xfrm>
        </p:grpSpPr>
        <p:grpSp>
          <p:nvGrpSpPr>
            <p:cNvPr id="3" name="그룹 2"/>
            <p:cNvGrpSpPr/>
            <p:nvPr/>
          </p:nvGrpSpPr>
          <p:grpSpPr>
            <a:xfrm>
              <a:off x="4054475" y="2149475"/>
              <a:ext cx="2209165" cy="3462655"/>
              <a:chOff x="4054475" y="2149475"/>
              <a:chExt cx="2209165" cy="3462655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563745" y="2149475"/>
                <a:ext cx="1192530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start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605020" y="5156200"/>
                <a:ext cx="1108710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finish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054475" y="2885440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해당 여행 일정 확인 </a:t>
                </a:r>
              </a:p>
            </p:txBody>
          </p:sp>
          <p:cxnSp>
            <p:nvCxnSpPr>
              <p:cNvPr id="6" name="직선 화살표 연결선 5"/>
              <p:cNvCxnSpPr>
                <a:stCxn id="4" idx="2"/>
              </p:cNvCxnSpPr>
              <p:nvPr/>
            </p:nvCxnSpPr>
            <p:spPr>
              <a:xfrm>
                <a:off x="5161915" y="2606040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054475" y="3640455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입력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5160010" y="3362325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4054475" y="4399280"/>
                <a:ext cx="2209165" cy="456565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결산</a:t>
                </a: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5160010" y="4117340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5158740" y="4873625"/>
                <a:ext cx="0" cy="26670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6468745" y="2926715"/>
              <a:ext cx="127952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getMyPlan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8745" y="3714750"/>
              <a:ext cx="168338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expenseRecord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68745" y="4473575"/>
              <a:ext cx="852805" cy="3079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nPay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2890" y="768350"/>
            <a:ext cx="277050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65" y="1597660"/>
            <a:ext cx="859917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78155" y="873760"/>
            <a:ext cx="6946265" cy="1901190"/>
            <a:chOff x="478155" y="873760"/>
            <a:chExt cx="6946265" cy="1901190"/>
          </a:xfrm>
        </p:grpSpPr>
        <p:grpSp>
          <p:nvGrpSpPr>
            <p:cNvPr id="3" name="그룹 2"/>
            <p:cNvGrpSpPr/>
            <p:nvPr/>
          </p:nvGrpSpPr>
          <p:grpSpPr>
            <a:xfrm>
              <a:off x="478155" y="873760"/>
              <a:ext cx="4403725" cy="1200150"/>
              <a:chOff x="478155" y="873760"/>
              <a:chExt cx="4403725" cy="120015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78155" y="873760"/>
                <a:ext cx="835025" cy="120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8345" y="906145"/>
                <a:ext cx="4152900" cy="52324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지난 발표에서의 지적 사항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53160" y="1667510"/>
              <a:ext cx="6271260" cy="1108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구체화 필요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서버의 기능이 추가 되어야함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구체적인 항목 및 서버 내용 분류 필요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8155" y="3904615"/>
            <a:ext cx="10120630" cy="1822450"/>
            <a:chOff x="478155" y="3904615"/>
            <a:chExt cx="10120630" cy="1822450"/>
          </a:xfrm>
        </p:grpSpPr>
        <p:grpSp>
          <p:nvGrpSpPr>
            <p:cNvPr id="19" name="그룹 18"/>
            <p:cNvGrpSpPr/>
            <p:nvPr/>
          </p:nvGrpSpPr>
          <p:grpSpPr>
            <a:xfrm>
              <a:off x="478155" y="3904615"/>
              <a:ext cx="3869055" cy="1200150"/>
              <a:chOff x="478155" y="3904615"/>
              <a:chExt cx="3869055" cy="120015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78155" y="3904615"/>
                <a:ext cx="835025" cy="120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8345" y="3937000"/>
                <a:ext cx="3618230" cy="52324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지적 사항에 대한 답변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60" y="4618990"/>
              <a:ext cx="9444990" cy="1108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보완 및 주요 기능 설명 추가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기존의 데이터를 송수신하는 역할 이외에 모바일과 같은 기능의 웹 서비스 기능을 추가</a:t>
              </a:r>
              <a:endParaRPr lang="en-US" altLang="ko-KR" sz="22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세부 기능에 대한 설명과 서버의 역할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2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62230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90" y="1844040"/>
            <a:ext cx="1315085" cy="1108075"/>
            <a:chOff x="720090" y="1844040"/>
            <a:chExt cx="1315085" cy="1108075"/>
          </a:xfrm>
        </p:grpSpPr>
        <p:sp>
          <p:nvSpPr>
            <p:cNvPr id="14" name="TextBox 13"/>
            <p:cNvSpPr txBox="1"/>
            <p:nvPr/>
          </p:nvSpPr>
          <p:spPr>
            <a:xfrm>
              <a:off x="720090" y="1844040"/>
              <a:ext cx="835025" cy="1108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2070" y="1864995"/>
              <a:ext cx="713740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70" y="2388235"/>
            <a:ext cx="6013450" cy="5156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여행루트를 공유하고 다른 사용자와 여행 후기 관람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90" y="3134995"/>
            <a:ext cx="1740535" cy="431800"/>
            <a:chOff x="720090" y="3134995"/>
            <a:chExt cx="1740535" cy="431800"/>
          </a:xfrm>
        </p:grpSpPr>
        <p:sp>
          <p:nvSpPr>
            <p:cNvPr id="18" name="TextBox 17"/>
            <p:cNvSpPr txBox="1"/>
            <p:nvPr/>
          </p:nvSpPr>
          <p:spPr>
            <a:xfrm>
              <a:off x="720090" y="3134995"/>
              <a:ext cx="835025" cy="43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0" y="3143250"/>
              <a:ext cx="1138555" cy="179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6241"/>
              </p:ext>
            </p:extLst>
          </p:nvPr>
        </p:nvGraphicFramePr>
        <p:xfrm>
          <a:off x="714469" y="4020998"/>
          <a:ext cx="11229002" cy="202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728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39986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openReview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a_code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선택한 리뷰의 여행 일정을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myReviewUp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일정 정보를 담은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이용해 후기 등록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resLike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result)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리뷰의 추천 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등록된 리뷰의 추천 수를 합산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getReview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가져오기를 누르면 해당하는 일정을 사용자의 일정에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16048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890" y="1463675"/>
            <a:ext cx="11680825" cy="4895850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245" y="9525"/>
            <a:ext cx="11633835" cy="523240"/>
            <a:chOff x="309245" y="9525"/>
            <a:chExt cx="11633835" cy="5232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245" y="271145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375" y="9525"/>
              <a:ext cx="301371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90" y="1597660"/>
            <a:ext cx="1924685" cy="982980"/>
            <a:chOff x="720090" y="1597660"/>
            <a:chExt cx="1924685" cy="982980"/>
          </a:xfrm>
        </p:grpSpPr>
        <p:sp>
          <p:nvSpPr>
            <p:cNvPr id="9" name="TextBox 8"/>
            <p:cNvSpPr txBox="1"/>
            <p:nvPr/>
          </p:nvSpPr>
          <p:spPr>
            <a:xfrm>
              <a:off x="720090" y="1597660"/>
              <a:ext cx="835025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22070" y="1616710"/>
              <a:ext cx="1322705" cy="461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48860" y="1785620"/>
            <a:ext cx="119253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login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7905" y="5291455"/>
            <a:ext cx="110871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9120" y="2752090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지역 선택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0865" y="3746500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등록된 일정 관람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59550" y="3221355"/>
            <a:ext cx="8255" cy="51244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3" idx="0"/>
          </p:cNvCxnSpPr>
          <p:nvPr/>
        </p:nvCxnSpPr>
        <p:spPr>
          <a:xfrm flipH="1">
            <a:off x="9191625" y="4966970"/>
            <a:ext cx="0" cy="32512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336290" y="2750185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여행후기등록</a:t>
            </a:r>
          </a:p>
        </p:txBody>
      </p:sp>
      <p:cxnSp>
        <p:nvCxnSpPr>
          <p:cNvPr id="45" name="꺾인 연결선 44"/>
          <p:cNvCxnSpPr>
            <a:stCxn id="40" idx="2"/>
            <a:endCxn id="23" idx="1"/>
          </p:cNvCxnSpPr>
          <p:nvPr/>
        </p:nvCxnSpPr>
        <p:spPr>
          <a:xfrm rot="16200000" flipH="1">
            <a:off x="4564380" y="2887980"/>
            <a:ext cx="767715" cy="1405890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" idx="2"/>
          </p:cNvCxnSpPr>
          <p:nvPr/>
        </p:nvCxnSpPr>
        <p:spPr>
          <a:xfrm rot="16200000" flipH="1">
            <a:off x="5752465" y="1934845"/>
            <a:ext cx="508635" cy="1122680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2"/>
            <a:endCxn id="40" idx="0"/>
          </p:cNvCxnSpPr>
          <p:nvPr/>
        </p:nvCxnSpPr>
        <p:spPr>
          <a:xfrm rot="5400000">
            <a:off x="4591050" y="1896110"/>
            <a:ext cx="508635" cy="1200150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/>
          <p:cNvSpPr/>
          <p:nvPr/>
        </p:nvSpPr>
        <p:spPr>
          <a:xfrm>
            <a:off x="8209915" y="3746500"/>
            <a:ext cx="1920240" cy="470535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맘에 드는 </a:t>
            </a:r>
            <a:endParaRPr lang="en-US" altLang="ko-KR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일정이 </a:t>
            </a:r>
            <a:r>
              <a:rPr lang="ko-KR" altLang="en-US" sz="10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있는경우</a:t>
            </a:r>
            <a:endParaRPr lang="ko-KR" altLang="en-US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6490" y="3980815"/>
            <a:ext cx="722630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263255" y="4495165"/>
            <a:ext cx="1817370" cy="45656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자신의 여행일정 </a:t>
            </a:r>
            <a:endParaRPr lang="en-US" altLang="ko-KR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목록에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추가</a:t>
            </a:r>
            <a:endParaRPr lang="ko-KR" altLang="en-US" sz="16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57" idx="2"/>
            <a:endCxn id="79" idx="0"/>
          </p:cNvCxnSpPr>
          <p:nvPr/>
        </p:nvCxnSpPr>
        <p:spPr>
          <a:xfrm>
            <a:off x="9170035" y="4217035"/>
            <a:ext cx="1905" cy="27876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28290" y="3244850"/>
            <a:ext cx="147637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myReviewUp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97625" y="4244975"/>
            <a:ext cx="973455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216390" y="4182110"/>
            <a:ext cx="1276350" cy="30797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getReview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890" y="768350"/>
            <a:ext cx="3283585" cy="64643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</p:spTree>
    <p:extLst>
      <p:ext uri="{BB962C8B-B14F-4D97-AF65-F5344CB8AC3E}">
        <p14:creationId xmlns:p14="http://schemas.microsoft.com/office/powerpoint/2010/main" val="30959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9010" y="323850"/>
            <a:ext cx="149288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</a:t>
            </a:r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스키마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38173"/>
              </p:ext>
            </p:extLst>
          </p:nvPr>
        </p:nvGraphicFramePr>
        <p:xfrm>
          <a:off x="7081924" y="2298381"/>
          <a:ext cx="3564127" cy="3001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일정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)`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시간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550198999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Lat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0801721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Lon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경도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5910223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A_CODE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지역코드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6745163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96408"/>
              </p:ext>
            </p:extLst>
          </p:nvPr>
        </p:nvGraphicFramePr>
        <p:xfrm>
          <a:off x="2461460" y="4752123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REVIEW_INFO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리뷰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SEQNO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리뷰순서번호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LIKE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추천수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4440"/>
              </p:ext>
            </p:extLst>
          </p:nvPr>
        </p:nvGraphicFramePr>
        <p:xfrm>
          <a:off x="7081925" y="5494091"/>
          <a:ext cx="3564126" cy="112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6878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BOOKMARK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(</a:t>
                      </a:r>
                      <a:r>
                        <a:rPr lang="ko-KR" altLang="en-US" sz="1700" dirty="0" err="1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즐겨찾기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7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USRID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P_CODE (</a:t>
                      </a:r>
                      <a:r>
                        <a:rPr lang="ko-KR" altLang="en-US" sz="1300" dirty="0" err="1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여행지코드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77241"/>
              </p:ext>
            </p:extLst>
          </p:nvPr>
        </p:nvGraphicFramePr>
        <p:xfrm>
          <a:off x="2461460" y="975332"/>
          <a:ext cx="3564127" cy="1488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USER_INFO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사용자</a:t>
                      </a:r>
                      <a:r>
                        <a:rPr lang="ko-KR" altLang="en-US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USR_PWD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비밀번호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93073893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NAME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56356"/>
              </p:ext>
            </p:extLst>
          </p:nvPr>
        </p:nvGraphicFramePr>
        <p:xfrm>
          <a:off x="2461459" y="2674638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BILL</a:t>
                      </a:r>
                      <a:r>
                        <a:rPr lang="en-US" altLang="ko-KR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_INFO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지출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1190225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BILL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지출 내역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PRICE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금액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000902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1925"/>
              </p:ext>
            </p:extLst>
          </p:nvPr>
        </p:nvGraphicFramePr>
        <p:xfrm>
          <a:off x="7081924" y="975332"/>
          <a:ext cx="3564127" cy="111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계획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PNAME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계획 제목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TINYTEXT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3170" y="1530985"/>
            <a:ext cx="5554345" cy="4739640"/>
            <a:chOff x="1233170" y="1530985"/>
            <a:chExt cx="5554345" cy="4739640"/>
          </a:xfrm>
        </p:grpSpPr>
        <p:sp>
          <p:nvSpPr>
            <p:cNvPr id="11" name="TextBox 10"/>
            <p:cNvSpPr txBox="1"/>
            <p:nvPr/>
          </p:nvSpPr>
          <p:spPr>
            <a:xfrm>
              <a:off x="1233170" y="1530985"/>
              <a:ext cx="5554345" cy="1477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Application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Studio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이용한 어플리케이션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안드로이드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4.0 ~ 7.1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버전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 어플리케이션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3170" y="3321050"/>
              <a:ext cx="5554345" cy="14776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Web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JSP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웹 페이지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 회원 정보를 두고 회원 관리 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33170" y="5224145"/>
              <a:ext cx="5554345" cy="10464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Server </a:t>
              </a:r>
              <a:r>
                <a:rPr lang="ko-KR" altLang="en-US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및 </a:t>
              </a: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AWS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클라우드 컴퓨팅을 이용한 서버 구축 및 고정 아이피 할당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Apache Tomcat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웹 서버 구축 및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MySQL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구축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13654"/>
              </p:ext>
            </p:extLst>
          </p:nvPr>
        </p:nvGraphicFramePr>
        <p:xfrm>
          <a:off x="7063571" y="2985285"/>
          <a:ext cx="4942216" cy="183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370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3789846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플랫폼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 Studio 2.0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개발 언어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Java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Lolipop 5.1.1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mySQL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36197823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Server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 Tomcat</a:t>
                      </a:r>
                      <a:r>
                        <a:rPr lang="en-US" altLang="ko-KR" sz="15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8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7580" y="323850"/>
            <a:ext cx="4585335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환경 및 개발 방법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4810" y="1473200"/>
            <a:ext cx="6918325" cy="3912235"/>
            <a:chOff x="1654810" y="1473200"/>
            <a:chExt cx="6918325" cy="3912235"/>
          </a:xfrm>
        </p:grpSpPr>
        <p:sp>
          <p:nvSpPr>
            <p:cNvPr id="11" name="TextBox 10"/>
            <p:cNvSpPr txBox="1"/>
            <p:nvPr/>
          </p:nvSpPr>
          <p:spPr>
            <a:xfrm>
              <a:off x="1654810" y="1473200"/>
              <a:ext cx="6918325" cy="1154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환경 구성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phone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앱을 실행하여 여행을 계획하고 관리 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웹을 통해 여행을 계획하고 관리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54810" y="3676650"/>
              <a:ext cx="6918325" cy="1708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방법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 데모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 관리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 경로를 보여주는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플랜을 공유하는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사용자의 플랜을 가져오는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0925" y="323850"/>
            <a:ext cx="184975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9058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580" y="323850"/>
            <a:ext cx="1395095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현황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4810" y="1593850"/>
            <a:ext cx="6918325" cy="170815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 smtClean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 완료한 기능</a:t>
            </a:r>
            <a:endParaRPr lang="en-US" altLang="ko-KR" sz="2200" spc="-150" dirty="0">
              <a:solidFill>
                <a:srgbClr val="7F7F7F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여행지 정보 확인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선택한 여행지로 경유하는 최단 경로 구현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일정 계획 작성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관광지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즐겨찾기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기능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4810" y="3771900"/>
            <a:ext cx="6918325" cy="170815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ko-KR" altLang="en-US" sz="2200" spc="-150" dirty="0" smtClean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개발할 기능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추천 코스 제공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나의 여행일정 공유</a:t>
            </a:r>
            <a:r>
              <a:rPr lang="en-US" altLang="ko-KR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(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후기 게시판</a:t>
            </a:r>
            <a:r>
              <a:rPr lang="en-US" altLang="ko-KR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)</a:t>
            </a: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사용자의 일정 가져오기 </a:t>
            </a:r>
            <a:endParaRPr lang="en-US" altLang="ko-KR" spc="-150" dirty="0" smtClean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일정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커스터</a:t>
            </a:r>
            <a:r>
              <a:rPr lang="ko-KR" altLang="en-US" spc="-150" dirty="0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pc="-150" dirty="0" err="1" smtClean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마이징</a:t>
            </a:r>
            <a:endParaRPr lang="en-US" altLang="ko-KR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1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1" y="1200150"/>
            <a:ext cx="2574290" cy="4576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06" y="1200150"/>
            <a:ext cx="2574290" cy="4576516"/>
          </a:xfrm>
          <a:prstGeom prst="rect">
            <a:avLst/>
          </a:prstGeom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805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95834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App main  화면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3" name="오른쪽 화살표 12"/>
          <p:cNvSpPr>
            <a:spLocks/>
          </p:cNvSpPr>
          <p:nvPr/>
        </p:nvSpPr>
        <p:spPr>
          <a:xfrm>
            <a:off x="43643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dministrator/AppData/Roaming/PolarisOffice/ETemp/4840_5182544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4470" y="1200150"/>
            <a:ext cx="2574290" cy="4576445"/>
          </a:xfrm>
          <a:prstGeom prst="rect">
            <a:avLst/>
          </a:prstGeom>
          <a:noFill/>
        </p:spPr>
      </p:pic>
      <p:sp>
        <p:nvSpPr>
          <p:cNvPr id="16" name="오른쪽 화살표 15"/>
          <p:cNvSpPr>
            <a:spLocks/>
          </p:cNvSpPr>
          <p:nvPr/>
        </p:nvSpPr>
        <p:spPr>
          <a:xfrm>
            <a:off x="7941310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535295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관광지 정보 확인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8996045" y="5900420"/>
            <a:ext cx="2265045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 계획 추가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79" y="1211531"/>
            <a:ext cx="2568893" cy="4566921"/>
          </a:xfrm>
          <a:prstGeom prst="rect">
            <a:avLst/>
          </a:prstGeom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678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3585673" y="5879465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748141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 err="1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</a:t>
            </a:r>
            <a:r>
              <a:rPr lang="ko-KR" altLang="en-US" sz="2000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지 선택</a:t>
            </a:r>
            <a:r>
              <a:rPr lang="en-US" altLang="ko-KR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(</a:t>
            </a:r>
            <a:r>
              <a:rPr lang="en-US" altLang="ko-KR" sz="2000" b="0" cap="none" spc="-150" dirty="0" err="1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추가</a:t>
            </a:r>
            <a:r>
              <a:rPr lang="en-US" altLang="ko-KR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)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56" y="1211438"/>
            <a:ext cx="2574290" cy="4576516"/>
          </a:xfrm>
          <a:prstGeom prst="rect">
            <a:avLst/>
          </a:prstGeom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2926081" y="5900420"/>
            <a:ext cx="265684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여행계획 리스트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2" name="오른쪽 화살표 21"/>
          <p:cNvSpPr>
            <a:spLocks/>
          </p:cNvSpPr>
          <p:nvPr/>
        </p:nvSpPr>
        <p:spPr>
          <a:xfrm>
            <a:off x="59645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0"/>
            <a:ext cx="958215" cy="6858635"/>
          </a:xfrm>
          <a:prstGeom prst="rect">
            <a:avLst/>
          </a:prstGeom>
          <a:solidFill>
            <a:srgbClr val="003B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945515" y="337185"/>
            <a:ext cx="2150110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charset="0"/>
                <a:ea typeface="Yoon 윤고딕 520_TT" charset="0"/>
              </a:rPr>
              <a:t>데모 시나리오</a:t>
            </a:r>
            <a:endParaRPr lang="ko-KR" altLang="en-US" sz="28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Yoon 윤고딕 520_TT" charset="0"/>
              <a:ea typeface="Yoon 윤고딕 520_TT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958340" y="5900420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3" name="오른쪽 화살표 12"/>
          <p:cNvSpPr>
            <a:spLocks/>
          </p:cNvSpPr>
          <p:nvPr/>
        </p:nvSpPr>
        <p:spPr>
          <a:xfrm>
            <a:off x="5964555" y="3168650"/>
            <a:ext cx="843915" cy="630555"/>
          </a:xfrm>
          <a:prstGeom prst="rightArrow">
            <a:avLst/>
          </a:prstGeom>
          <a:solidFill>
            <a:srgbClr val="5959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7475537" y="5900419"/>
            <a:ext cx="206883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여행계획 </a:t>
            </a:r>
            <a:r>
              <a:rPr lang="ko-KR" altLang="en-US" sz="2000" b="0" cap="none" spc="-150" dirty="0" err="1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최단경로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2797358" y="5900419"/>
            <a:ext cx="2752090" cy="3994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spc="-150" dirty="0" smtClean="0">
                <a:solidFill>
                  <a:srgbClr val="595959"/>
                </a:solidFill>
                <a:latin typeface="Yoon 윤고딕 550_TT" charset="0"/>
                <a:ea typeface="Yoon 윤고딕 550_TT" charset="0"/>
              </a:rPr>
              <a:t>선택된 여행지 리스트뷰</a:t>
            </a:r>
            <a:endParaRPr lang="ko-KR" altLang="en-US" sz="2000" b="0" cap="none" dirty="0" smtClean="0">
              <a:solidFill>
                <a:srgbClr val="595959"/>
              </a:solidFill>
              <a:latin typeface="Yoon 윤고딕 550_TT" charset="0"/>
              <a:ea typeface="Yoon 윤고딕 550_T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32" y="1200150"/>
            <a:ext cx="2580640" cy="45878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200150"/>
            <a:ext cx="2568893" cy="4566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업무 분담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9027"/>
              </p:ext>
            </p:extLst>
          </p:nvPr>
        </p:nvGraphicFramePr>
        <p:xfrm>
          <a:off x="1262818" y="927577"/>
          <a:ext cx="9727324" cy="544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14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6766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김문희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신희경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D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활용 방법 매뉴얼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 경로 알고리즘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 어플리케이션 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네이버 지도 오픈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사전 조사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2164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</a:t>
                      </a:r>
                      <a:r>
                        <a:rPr lang="en-US" altLang="ko-KR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</a:t>
                      </a:r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구현</a:t>
                      </a:r>
                    </a:p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 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서버 구축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 및 구축</a:t>
                      </a:r>
                      <a:endParaRPr lang="en-US" altLang="ko-KR" sz="1700" spc="-150" baseline="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경로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 추천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앱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일정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여행 일정 공유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지출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유저 일정 목록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관광 정보 제공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어플리케이션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테스트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통합테스트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유지보수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11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96850" y="716915"/>
            <a:ext cx="11464925" cy="1967865"/>
            <a:chOff x="196850" y="716915"/>
            <a:chExt cx="11464925" cy="1967865"/>
          </a:xfrm>
        </p:grpSpPr>
        <p:grpSp>
          <p:nvGrpSpPr>
            <p:cNvPr id="7" name="그룹 6"/>
            <p:cNvGrpSpPr/>
            <p:nvPr/>
          </p:nvGrpSpPr>
          <p:grpSpPr>
            <a:xfrm>
              <a:off x="196850" y="716915"/>
              <a:ext cx="7160260" cy="1401445"/>
              <a:chOff x="196850" y="716915"/>
              <a:chExt cx="7160260" cy="140144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96850" y="716915"/>
                <a:ext cx="6372225" cy="1015365"/>
                <a:chOff x="196850" y="716915"/>
                <a:chExt cx="6372225" cy="1015365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196850" y="716915"/>
                  <a:ext cx="1972945" cy="1015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0" spc="-300" dirty="0">
                      <a:solidFill>
                        <a:srgbClr val="7F7F7F"/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*</a:t>
                  </a:r>
                  <a:endParaRPr lang="ko-KR" altLang="en-US" sz="6000" spc="-30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510665" y="733425"/>
                  <a:ext cx="5058410" cy="4000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spc="-300" dirty="0">
                      <a:solidFill>
                        <a:srgbClr val="595959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개발 배경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510665" y="1195070"/>
                <a:ext cx="5846445" cy="92329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여행에 대한 사람들의 관심과 수요는 매년 증가하는 추세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현재 시장에 나와있는 여행 계획 어플리케이션은 해외 여행 중심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510665" y="2315845"/>
              <a:ext cx="10151110" cy="369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국내 여행에 관한 여행지 정보를 제공해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 루트를 손쉽게 짤 수 있게 해주는 여행 계획 어플리케이션이 필요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850" y="3078480"/>
            <a:ext cx="10265410" cy="1366520"/>
            <a:chOff x="196850" y="3078480"/>
            <a:chExt cx="10265410" cy="1366520"/>
          </a:xfrm>
        </p:grpSpPr>
        <p:grpSp>
          <p:nvGrpSpPr>
            <p:cNvPr id="22" name="그룹 21"/>
            <p:cNvGrpSpPr/>
            <p:nvPr/>
          </p:nvGrpSpPr>
          <p:grpSpPr>
            <a:xfrm>
              <a:off x="196850" y="3078480"/>
              <a:ext cx="5480050" cy="1015365"/>
              <a:chOff x="196850" y="3078480"/>
              <a:chExt cx="5480050" cy="10153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96850" y="3078480"/>
                <a:ext cx="162496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10665" y="3094355"/>
                <a:ext cx="4166235" cy="40005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목표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10665" y="3556000"/>
              <a:ext cx="8951595" cy="88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관광지 정보 공공데이터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이용해 모바일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/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 어플리케이션 개발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국내 관광 정보 제공 및 여행 계획 관리 기능과 최단 경로 추천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추천 코스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후기 공유 기능 제공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6850" y="4838065"/>
            <a:ext cx="9150985" cy="1338580"/>
            <a:chOff x="196850" y="4838065"/>
            <a:chExt cx="9150985" cy="1338580"/>
          </a:xfrm>
        </p:grpSpPr>
        <p:grpSp>
          <p:nvGrpSpPr>
            <p:cNvPr id="32" name="그룹 31"/>
            <p:cNvGrpSpPr/>
            <p:nvPr/>
          </p:nvGrpSpPr>
          <p:grpSpPr>
            <a:xfrm>
              <a:off x="196850" y="4838065"/>
              <a:ext cx="5480050" cy="1015365"/>
              <a:chOff x="196850" y="4838065"/>
              <a:chExt cx="5480050" cy="101536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96850" y="4838065"/>
                <a:ext cx="1624965" cy="101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10665" y="4854575"/>
                <a:ext cx="4166235" cy="40005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효과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510665" y="5322570"/>
              <a:ext cx="7837170" cy="8540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국내여행에 대한 관심을 환기시키며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·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외국인 관광객 증가로 국내 관광사업의 활성화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여행지 정보를 한 눈에 볼 수 있어 여행 계획 시 사용자에게 시간 단축 및 편리함 제공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41230"/>
              </p:ext>
            </p:extLst>
          </p:nvPr>
        </p:nvGraphicFramePr>
        <p:xfrm>
          <a:off x="714469" y="1048075"/>
          <a:ext cx="9470539" cy="5115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항목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추진사항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01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03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04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05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06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07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08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09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 계획 및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프로젝트 계획</a:t>
                      </a: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요구사항 정의 및 분석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요구사항 정의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분석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명세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설계 및 상세설계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시스템 설계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어플리케이션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UI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구현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DB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 구축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코딩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시험 및 데모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통합 테스트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완전성 보강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문서화 및 발표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중간보고서   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발표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산업기술대전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기술대전 참가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졸업작품 최종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보고서 작성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최종보고서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패키징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4290695" y="1858645"/>
            <a:ext cx="5866130" cy="3968750"/>
            <a:chOff x="4290695" y="1858645"/>
            <a:chExt cx="5866130" cy="3968750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4290695" y="1858645"/>
              <a:ext cx="52260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 bwMode="auto">
            <a:xfrm>
              <a:off x="4813300" y="2352040"/>
              <a:ext cx="34798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 bwMode="auto">
            <a:xfrm>
              <a:off x="4829810" y="2762885"/>
              <a:ext cx="60960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 bwMode="auto">
            <a:xfrm>
              <a:off x="4821555" y="3009265"/>
              <a:ext cx="284480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 bwMode="auto">
            <a:xfrm>
              <a:off x="4794250" y="3338195"/>
              <a:ext cx="48323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>
              <a:off x="7002145" y="3919855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 bwMode="auto">
            <a:xfrm>
              <a:off x="7528560" y="4168140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 bwMode="auto">
            <a:xfrm>
              <a:off x="8034020" y="4571365"/>
              <a:ext cx="347980" cy="1905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 bwMode="auto">
            <a:xfrm>
              <a:off x="9107805" y="5328285"/>
              <a:ext cx="5264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>
              <a:off x="9634220" y="5825490"/>
              <a:ext cx="522605" cy="1905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auto">
            <a:xfrm>
              <a:off x="5438775" y="3584575"/>
              <a:ext cx="121856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 bwMode="auto">
            <a:xfrm>
              <a:off x="8581390" y="4913630"/>
              <a:ext cx="48323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cxnSpLocks/>
            </p:cNvCxnSpPr>
            <p:nvPr/>
          </p:nvCxnSpPr>
          <p:spPr bwMode="auto">
            <a:xfrm>
              <a:off x="5866130" y="3586480"/>
              <a:ext cx="1072515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추진 일정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10463530" y="1125220"/>
            <a:ext cx="1728470" cy="646430"/>
            <a:chOff x="10463530" y="1125220"/>
            <a:chExt cx="1728470" cy="646430"/>
          </a:xfrm>
        </p:grpSpPr>
        <p:sp>
          <p:nvSpPr>
            <p:cNvPr id="24" name="TextBox 23"/>
            <p:cNvSpPr txBox="1"/>
            <p:nvPr/>
          </p:nvSpPr>
          <p:spPr>
            <a:xfrm>
              <a:off x="10895965" y="1125220"/>
              <a:ext cx="129603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진행중</a:t>
              </a:r>
              <a:endParaRPr lang="en-US" altLang="ko-KR" spc="-150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 예정</a:t>
              </a:r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10463530" y="1319530"/>
              <a:ext cx="428625" cy="19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auto">
            <a:xfrm>
              <a:off x="10463530" y="1536065"/>
              <a:ext cx="431800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1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GitHub</a:t>
              </a:r>
              <a:endParaRPr lang="ko-KR" altLang="en-US" sz="28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1115" y="1313180"/>
            <a:ext cx="9589770" cy="4996180"/>
            <a:chOff x="1301115" y="1313180"/>
            <a:chExt cx="9589770" cy="4996180"/>
          </a:xfrm>
        </p:grpSpPr>
        <p:sp>
          <p:nvSpPr>
            <p:cNvPr id="15" name="TextBox 14"/>
            <p:cNvSpPr txBox="1"/>
            <p:nvPr/>
          </p:nvSpPr>
          <p:spPr>
            <a:xfrm>
              <a:off x="1301115" y="5240020"/>
              <a:ext cx="9589770" cy="10693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https://github.com/gmlrud1211/project.git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err="1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gmlrud1211    </a:t>
              </a:r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kimmoonh22</a:t>
              </a:r>
              <a:endParaRPr lang="ko-KR" altLang="en-US" sz="20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012" t="7667" r="10887" b="26114"/>
            <a:stretch/>
          </p:blipFill>
          <p:spPr>
            <a:xfrm>
              <a:off x="1785620" y="1313180"/>
              <a:ext cx="8511540" cy="4006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245" y="62230"/>
            <a:ext cx="11633835" cy="523240"/>
            <a:chOff x="309245" y="62230"/>
            <a:chExt cx="11633835" cy="5232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245" y="323850"/>
              <a:ext cx="11633835" cy="0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375" y="62230"/>
              <a:ext cx="1620520" cy="52324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참고 문헌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245" y="6626225"/>
            <a:ext cx="11633835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26210" y="1348740"/>
            <a:ext cx="9401175" cy="4514215"/>
            <a:chOff x="1426210" y="1348740"/>
            <a:chExt cx="9401175" cy="4514215"/>
          </a:xfrm>
        </p:grpSpPr>
        <p:sp>
          <p:nvSpPr>
            <p:cNvPr id="4" name="TextBox 3"/>
            <p:cNvSpPr txBox="1"/>
            <p:nvPr/>
          </p:nvSpPr>
          <p:spPr>
            <a:xfrm>
              <a:off x="1426210" y="1348740"/>
              <a:ext cx="9077325" cy="46164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천인국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6210" y="2392045"/>
              <a:ext cx="907732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뇌를 자극하는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 &amp; Servlet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김윤명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프로젝트로 배우는 자바 웹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황희정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6210" y="3804285"/>
              <a:ext cx="907732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공공데이터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 TourAPI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매뉴얼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http://api.visitkorea.or.kr/main.do - TourAPI 3.0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6210" y="5031740"/>
              <a:ext cx="9401175" cy="83121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: T map API – SK planet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 센터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https://developers.skplanetx.com/ -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 planet developers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0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375" y="2336800"/>
            <a:ext cx="1201420" cy="52324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0425" y="1083310"/>
            <a:ext cx="7879715" cy="4726940"/>
            <a:chOff x="2130425" y="1083310"/>
            <a:chExt cx="7879715" cy="472694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3983355" y="1083310"/>
              <a:ext cx="0" cy="472694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197100" y="2229485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130425" y="145542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스투비 플래너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30425" y="272415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구글 트립스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30425" y="3970655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위시빈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0425" y="5106670"/>
              <a:ext cx="206819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트리핏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197100" y="3604260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197100" y="4729480"/>
              <a:ext cx="7596505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180205" y="2324100"/>
              <a:ext cx="5612765" cy="12001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시간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날씨에 따른 여행 루트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관심사에 따른 일정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테마에 맞춘 관광지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 명소 리스트 담아두기 기능 제공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97985" y="1193800"/>
              <a:ext cx="5811520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도시 별 일정 관리 기능으로 전체 일정을 세분화해서 관리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나의 일정과 비슷한 다른 사용자들의 플랜을 보여주는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관광지의 교통 정보 제공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97985" y="4845050"/>
              <a:ext cx="5594985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메일 연동을 통해 항공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교통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 정보 자동으로 등록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일기를 기록하는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플랜을 저장해 이전의 여행 기록 열람 기능 제공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7985" y="3709035"/>
              <a:ext cx="5811520" cy="923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매 달 선정된 여행지와 관광 명소를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사용자들과 여행 후기 공유 가능  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호텔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항공 정보 조회 기능</a:t>
              </a:r>
            </a:p>
          </p:txBody>
        </p:sp>
      </p:grpSp>
      <p:cxnSp>
        <p:nvCxnSpPr>
          <p:cNvPr id="28" name="직선 연결선 27"/>
          <p:cNvCxnSpPr>
            <a:cxnSpLocks/>
          </p:cNvCxnSpPr>
          <p:nvPr/>
        </p:nvCxnSpPr>
        <p:spPr>
          <a:xfrm>
            <a:off x="196850" y="32385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196850" y="6569710"/>
            <a:ext cx="11746230" cy="0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375" y="62230"/>
            <a:ext cx="2435225" cy="52324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관련연구 및 사례</a:t>
            </a:r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8725" y="685800"/>
            <a:ext cx="9734550" cy="5486400"/>
            <a:chOff x="1228725" y="685800"/>
            <a:chExt cx="9734550" cy="5486400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1228725" y="685800"/>
              <a:ext cx="9734550" cy="5486400"/>
            </a:xfrm>
            <a:prstGeom prst="roundRect">
              <a:avLst>
                <a:gd name="adj" fmla="val 7180"/>
              </a:avLst>
            </a:prstGeom>
            <a:solidFill>
              <a:srgbClr val="D5D5D5">
                <a:alpha val="7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9210" y="770255"/>
              <a:ext cx="1908810" cy="5848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주요 기능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8725" y="1388110"/>
              <a:ext cx="9734550" cy="4083685"/>
            </a:xfrm>
            <a:prstGeom prst="rect">
              <a:avLst/>
            </a:prstGeom>
            <a:solidFill>
              <a:srgbClr val="F2F2F2">
                <a:alpha val="59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096000" y="1388110"/>
              <a:ext cx="0" cy="4083685"/>
            </a:xfrm>
            <a:prstGeom prst="line">
              <a:avLst/>
            </a:prstGeom>
            <a:ln w="12700">
              <a:solidFill>
                <a:srgbClr val="595959">
                  <a:alpha val="36000"/>
                </a:srgb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2590" y="1998980"/>
              <a:ext cx="3980180" cy="28625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계획 기능 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지역별 관광지 정보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관광 명소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행사 등</a:t>
              </a:r>
              <a:endPara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평가 기반의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관심있는 관광지 담아두기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0850" y="2230120"/>
              <a:ext cx="3457575" cy="24009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최단경로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 공유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타 사용자의 플랜 가져오기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가져온 플랜 커스터마이징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890520" cy="52324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수행 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49265" y="3229610"/>
            <a:ext cx="1536700" cy="1671320"/>
            <a:chOff x="5549265" y="3229610"/>
            <a:chExt cx="1536700" cy="167132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49265" y="3229610"/>
              <a:ext cx="1536700" cy="1206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72480" y="4500880"/>
              <a:ext cx="890905" cy="4000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28810" y="2251075"/>
            <a:ext cx="1358265" cy="1502410"/>
            <a:chOff x="9528810" y="2251075"/>
            <a:chExt cx="1358265" cy="150241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3"/>
            <a:stretch/>
          </p:blipFill>
          <p:spPr>
            <a:xfrm>
              <a:off x="9528810" y="2251075"/>
              <a:ext cx="1358265" cy="103124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971405" y="3353435"/>
              <a:ext cx="473075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5940" y="2115820"/>
            <a:ext cx="1224280" cy="1855470"/>
            <a:chOff x="1805940" y="2115820"/>
            <a:chExt cx="1224280" cy="1855470"/>
          </a:xfrm>
        </p:grpSpPr>
        <p:grpSp>
          <p:nvGrpSpPr>
            <p:cNvPr id="24" name="그룹 23"/>
            <p:cNvGrpSpPr/>
            <p:nvPr/>
          </p:nvGrpSpPr>
          <p:grpSpPr>
            <a:xfrm>
              <a:off x="1805940" y="2115820"/>
              <a:ext cx="1224280" cy="1589405"/>
              <a:chOff x="1805940" y="2115820"/>
              <a:chExt cx="1224280" cy="1589405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5" t="-1" r="20065" b="13831"/>
              <a:stretch/>
            </p:blipFill>
            <p:spPr>
              <a:xfrm>
                <a:off x="1805940" y="2115820"/>
                <a:ext cx="1224280" cy="158940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61"/>
              <a:stretch/>
            </p:blipFill>
            <p:spPr>
              <a:xfrm>
                <a:off x="2180590" y="2502535"/>
                <a:ext cx="565785" cy="438150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824355" y="3571240"/>
              <a:ext cx="1188085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Application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>
            <a:off x="3487420" y="4050030"/>
            <a:ext cx="1894840" cy="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6" idx="1"/>
          </p:cNvCxnSpPr>
          <p:nvPr/>
        </p:nvCxnSpPr>
        <p:spPr>
          <a:xfrm flipV="1">
            <a:off x="7360285" y="2766695"/>
            <a:ext cx="2168525" cy="128397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/>
          <p:cNvSpPr/>
          <p:nvPr/>
        </p:nvSpPr>
        <p:spPr>
          <a:xfrm>
            <a:off x="3699510" y="4700905"/>
            <a:ext cx="1457325" cy="1640840"/>
          </a:xfrm>
          <a:prstGeom prst="wedgeRectCallout">
            <a:avLst>
              <a:gd name="adj1" fmla="val -21353"/>
              <a:gd name="adj2" fmla="val -8657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후기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975" r="7812" b="24718"/>
          <a:stretch/>
        </p:blipFill>
        <p:spPr>
          <a:xfrm>
            <a:off x="2132330" y="1155065"/>
            <a:ext cx="670560" cy="481965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63800" y="1647825"/>
            <a:ext cx="0" cy="56388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5715" y="1781810"/>
            <a:ext cx="906145" cy="33845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</a:p>
        </p:txBody>
      </p:sp>
      <p:sp>
        <p:nvSpPr>
          <p:cNvPr id="34" name="말풍선: 사각형 33"/>
          <p:cNvSpPr/>
          <p:nvPr/>
        </p:nvSpPr>
        <p:spPr>
          <a:xfrm>
            <a:off x="6873240" y="2065020"/>
            <a:ext cx="1894840" cy="906780"/>
          </a:xfrm>
          <a:prstGeom prst="wedgeRectCallout">
            <a:avLst>
              <a:gd name="adj1" fmla="val 28393"/>
              <a:gd name="adj2" fmla="val 8895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37"/>
          <p:cNvSpPr/>
          <p:nvPr/>
        </p:nvSpPr>
        <p:spPr>
          <a:xfrm>
            <a:off x="9763760" y="935990"/>
            <a:ext cx="1588135" cy="982345"/>
          </a:xfrm>
          <a:prstGeom prst="wedgeRectCallout">
            <a:avLst>
              <a:gd name="adj1" fmla="val -23223"/>
              <a:gd name="adj2" fmla="val 77327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유저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28810" y="4751705"/>
            <a:ext cx="1358265" cy="1557020"/>
            <a:chOff x="9528810" y="4751705"/>
            <a:chExt cx="1358265" cy="15570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528810" y="4751705"/>
              <a:ext cx="1358265" cy="121983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756775" y="5908675"/>
              <a:ext cx="902970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>
            <a:endCxn id="29" idx="1"/>
          </p:cNvCxnSpPr>
          <p:nvPr/>
        </p:nvCxnSpPr>
        <p:spPr>
          <a:xfrm>
            <a:off x="7360285" y="4050030"/>
            <a:ext cx="2168525" cy="131191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/>
          <p:cNvSpPr/>
          <p:nvPr/>
        </p:nvSpPr>
        <p:spPr>
          <a:xfrm>
            <a:off x="6793230" y="5334000"/>
            <a:ext cx="2054225" cy="637540"/>
          </a:xfrm>
          <a:prstGeom prst="wedgeRectCallout">
            <a:avLst>
              <a:gd name="adj1" fmla="val 42602"/>
              <a:gd name="adj2" fmla="val -113456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7810" y="4439920"/>
            <a:ext cx="1778635" cy="1733550"/>
            <a:chOff x="1527810" y="4439920"/>
            <a:chExt cx="1778635" cy="17335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/>
            <a:srcRect r="1650" b="23271"/>
            <a:stretch>
              <a:fillRect/>
            </a:stretch>
          </p:blipFill>
          <p:spPr bwMode="auto">
            <a:xfrm>
              <a:off x="1527810" y="4439920"/>
              <a:ext cx="1778635" cy="1387475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2088515" y="5890260"/>
              <a:ext cx="714375" cy="2832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PC/Web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1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2414270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공공데이터 활용 상세 설명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68675" y="3431540"/>
            <a:ext cx="2232025" cy="2540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1" idx="1"/>
          </p:cNvCxnSpPr>
          <p:nvPr/>
        </p:nvCxnSpPr>
        <p:spPr>
          <a:xfrm>
            <a:off x="7760335" y="3434080"/>
            <a:ext cx="2093595" cy="3810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말풍선: 사각형 2"/>
          <p:cNvSpPr/>
          <p:nvPr/>
        </p:nvSpPr>
        <p:spPr>
          <a:xfrm>
            <a:off x="3523615" y="3916680"/>
            <a:ext cx="1906270" cy="73977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3695" y="2078990"/>
            <a:ext cx="1675765" cy="2705735"/>
            <a:chOff x="1623695" y="2078990"/>
            <a:chExt cx="1675765" cy="270573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5" y="2078990"/>
              <a:ext cx="1675765" cy="270573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765300" y="2461260"/>
              <a:ext cx="1401445" cy="195897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65300" y="39185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65300" y="34105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서울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765300" y="2908300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제주도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765300" y="2381885"/>
              <a:ext cx="1401445" cy="507365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경상도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31485" y="2452370"/>
            <a:ext cx="2228850" cy="2727325"/>
            <a:chOff x="5531485" y="2452370"/>
            <a:chExt cx="2228850" cy="272732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31485" y="2452370"/>
              <a:ext cx="2228850" cy="196342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197600" y="4471670"/>
              <a:ext cx="982345" cy="7080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Web 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853930" y="2625725"/>
            <a:ext cx="1807845" cy="2236470"/>
            <a:chOff x="9853930" y="2625725"/>
            <a:chExt cx="1807845" cy="223647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853930" y="2625725"/>
              <a:ext cx="1807845" cy="162369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360660" y="4461510"/>
              <a:ext cx="889000" cy="40005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37" name="말풍선: 사각형 2"/>
          <p:cNvSpPr/>
          <p:nvPr/>
        </p:nvSpPr>
        <p:spPr>
          <a:xfrm>
            <a:off x="7861935" y="3916680"/>
            <a:ext cx="1906270" cy="73977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공공데이터에 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2"/>
          <p:cNvSpPr/>
          <p:nvPr/>
        </p:nvSpPr>
        <p:spPr>
          <a:xfrm>
            <a:off x="7861935" y="2245360"/>
            <a:ext cx="1906270" cy="73977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응답 </a:t>
            </a:r>
            <a:r>
              <a:rPr lang="en-US" altLang="ko-KR" dirty="0" err="1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data </a:t>
            </a: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9" name="말풍선: 사각형 2"/>
          <p:cNvSpPr/>
          <p:nvPr/>
        </p:nvSpPr>
        <p:spPr>
          <a:xfrm>
            <a:off x="3523615" y="2245360"/>
            <a:ext cx="1906270" cy="73977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2562860" y="3578860"/>
            <a:ext cx="579120" cy="901700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1646555" y="5106670"/>
            <a:ext cx="9759315" cy="1247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http://api.visitkorea.or.kr/openapi/service/rest/KorService/areaBasedList?ServiceKey=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&amp;contentTypeId=12&amp;areaCode=1&amp;sigunguCode=&amp;cat1=&amp;cat2=&amp;cat3=&amp;listYN=Y&amp;MobileOS=ETC&amp;MobileApp=TourAPI3.0_Guide&amp;arrange=A&amp;numOfRows=12&amp;pageNo=1</a:t>
            </a:r>
            <a:endParaRPr lang="ko-KR" altLang="en-US" sz="2000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/>
          <p:cNvGrpSpPr>
            <a:grpSpLocks/>
          </p:cNvGrpSpPr>
          <p:nvPr/>
        </p:nvGrpSpPr>
        <p:grpSpPr>
          <a:xfrm>
            <a:off x="1691640" y="2438400"/>
            <a:ext cx="1500505" cy="2023745"/>
            <a:chOff x="1691640" y="2438400"/>
            <a:chExt cx="1500505" cy="2023745"/>
          </a:xfrm>
        </p:grpSpPr>
        <p:sp>
          <p:nvSpPr>
            <p:cNvPr id="42" name="직사각형 41"/>
            <p:cNvSpPr/>
            <p:nvPr/>
          </p:nvSpPr>
          <p:spPr>
            <a:xfrm>
              <a:off x="1762125" y="2449830"/>
              <a:ext cx="1388745" cy="201104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691640" y="2438400"/>
              <a:ext cx="1500505" cy="2023745"/>
              <a:chOff x="1691640" y="2438400"/>
              <a:chExt cx="1500505" cy="2023745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748790" y="2438400"/>
                <a:ext cx="1443355" cy="682625"/>
                <a:chOff x="1748790" y="2438400"/>
                <a:chExt cx="1443355" cy="682625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2125" y="2450465"/>
                  <a:ext cx="1388745" cy="669925"/>
                </a:xfrm>
                <a:prstGeom prst="rect">
                  <a:avLst/>
                </a:prstGeom>
              </p:spPr>
            </p:pic>
            <p:sp>
              <p:nvSpPr>
                <p:cNvPr id="19" name="직사각형 18"/>
                <p:cNvSpPr/>
                <p:nvPr/>
              </p:nvSpPr>
              <p:spPr>
                <a:xfrm>
                  <a:off x="1748790" y="2438400"/>
                  <a:ext cx="1443355" cy="67564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경복궁</a:t>
                  </a: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1748790" y="3773170"/>
                <a:ext cx="1443355" cy="688975"/>
                <a:chOff x="1748790" y="3773170"/>
                <a:chExt cx="1443355" cy="688975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220" y="3773170"/>
                  <a:ext cx="1390650" cy="688340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1748790" y="3791585"/>
                  <a:ext cx="1443355" cy="67056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경희궁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691640" y="3088640"/>
                <a:ext cx="1500505" cy="696595"/>
                <a:chOff x="1691640" y="3088640"/>
                <a:chExt cx="1500505" cy="696595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220" y="3115945"/>
                  <a:ext cx="1390650" cy="657225"/>
                </a:xfrm>
                <a:prstGeom prst="rect">
                  <a:avLst/>
                </a:prstGeom>
              </p:spPr>
            </p:pic>
            <p:sp>
              <p:nvSpPr>
                <p:cNvPr id="47" name="직사각형 46"/>
                <p:cNvSpPr/>
                <p:nvPr/>
              </p:nvSpPr>
              <p:spPr>
                <a:xfrm>
                  <a:off x="1691640" y="3088640"/>
                  <a:ext cx="1500505" cy="696595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광화문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84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5215255" y="1756410"/>
            <a:ext cx="2774950" cy="4497705"/>
            <a:chOff x="5215255" y="1756410"/>
            <a:chExt cx="2774950" cy="4497705"/>
          </a:xfrm>
        </p:grpSpPr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220" y="1978025"/>
              <a:ext cx="2668270" cy="367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255" y="1756410"/>
              <a:ext cx="2774950" cy="449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6124575" y="187388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36395" y="1756410"/>
            <a:ext cx="2774950" cy="4497705"/>
            <a:chOff x="1636395" y="1756410"/>
            <a:chExt cx="2774950" cy="449770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360" y="1978025"/>
              <a:ext cx="2668270" cy="367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395" y="1756410"/>
              <a:ext cx="2774950" cy="449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2545715" y="1873885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580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580" y="351790"/>
            <a:ext cx="1965325" cy="80010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일정 관리 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07780" y="1756410"/>
            <a:ext cx="2785745" cy="4497705"/>
            <a:chOff x="8907780" y="1756410"/>
            <a:chExt cx="2785745" cy="449770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780" y="1756410"/>
              <a:ext cx="2785745" cy="449770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82281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팀 일정</a:t>
              </a: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527935" y="2887345"/>
            <a:ext cx="341630" cy="394335"/>
          </a:xfrm>
          <a:prstGeom prst="rect">
            <a:avLst/>
          </a:prstGeom>
          <a:noFill/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1857375" y="3696970"/>
            <a:ext cx="341630" cy="394335"/>
          </a:xfrm>
          <a:prstGeom prst="rect">
            <a:avLst/>
          </a:prstGeom>
          <a:noFill/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374900" y="4777105"/>
            <a:ext cx="341630" cy="394335"/>
          </a:xfrm>
          <a:prstGeom prst="rect">
            <a:avLst/>
          </a:prstGeom>
          <a:noFill/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3331210" y="4463415"/>
            <a:ext cx="341630" cy="394335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1636395" y="1756410"/>
            <a:ext cx="2785745" cy="4497705"/>
            <a:chOff x="1636395" y="1756410"/>
            <a:chExt cx="2785745" cy="4497705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395" y="1756410"/>
              <a:ext cx="2785745" cy="4497705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55079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104890" y="2896235"/>
            <a:ext cx="341630" cy="394335"/>
          </a:xfrm>
          <a:prstGeom prst="rect">
            <a:avLst/>
          </a:prstGeom>
          <a:noFill/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910070" y="4463415"/>
            <a:ext cx="341630" cy="394335"/>
          </a:xfrm>
          <a:prstGeom prst="rect">
            <a:avLst/>
          </a:prstGeom>
          <a:noFill/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424420" y="3231515"/>
            <a:ext cx="341630" cy="394335"/>
          </a:xfrm>
          <a:prstGeom prst="rect">
            <a:avLst/>
          </a:prstGeom>
          <a:noFill/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263130" y="2578735"/>
            <a:ext cx="341630" cy="394335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5215255" y="1756410"/>
            <a:ext cx="2785745" cy="4497705"/>
            <a:chOff x="5215255" y="1756410"/>
            <a:chExt cx="2785745" cy="44977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55" y="1756410"/>
              <a:ext cx="2785745" cy="449770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29655" y="1873250"/>
              <a:ext cx="956310" cy="36957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8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0; 0.2000,0.5000; 0.8000,0.5000; 1,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0; 0.2000,0.5000; 0.8000,0.5000; 1,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0; 0.2000,0.5000; 0.8000,0.5000; 1,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0; 0.2000,0.5000; 0.8000,0.5000; 1,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0; 0.2000,0.5000; 0.8000,0.5000; 1,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0; 0.2000,0.5000; 0.8000,0.5000; 1,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0; 0.2000,0.5000; 0.8000,0.5000; 1,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0; 0.2000,0.5000; 0.8000,0.5000; 1,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3B60"/>
          </a:solidFill>
        </a:ln>
      </a:spPr>
      <a:bodyPr rtlCol="0" anchor="ctr"/>
      <a:lstStyle>
        <a:defPPr algn="ctr">
          <a:defRPr sz="1600" spc="-150" dirty="0" smtClean="0">
            <a:solidFill>
              <a:srgbClr val="595959"/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595959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pFill/>
      </a:spPr>
      <a:bodyPr wrap="square" rtlCol="0">
        <a:spAutoFit/>
      </a:bodyPr>
      <a:lstStyle>
        <a:defPPr algn="ctr">
          <a:defRPr spc="-150" dirty="0" smtClean="0">
            <a:solidFill>
              <a:schemeClr val="tx1">
                <a:lumMod val="50000"/>
                <a:lumOff val="50000"/>
              </a:schemeClr>
            </a:solidFill>
            <a:latin typeface="Yoon 윤고딕 550_TT" panose="02090603020101020101" pitchFamily="18" charset="-127"/>
            <a:ea typeface="Yoon 윤고딕 550_TT" panose="0209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Pages>42</Pages>
  <Words>2268</Words>
  <Characters>0</Characters>
  <Application>Microsoft Office PowerPoint</Application>
  <DocSecurity>0</DocSecurity>
  <PresentationFormat>와이드스크린</PresentationFormat>
  <Lines>0</Lines>
  <Paragraphs>648</Paragraphs>
  <Slides>42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나눔고딕</vt:lpstr>
      <vt:lpstr>Yoon 윤고딕 530_TT</vt:lpstr>
      <vt:lpstr>나눔바른고딕</vt:lpstr>
      <vt:lpstr>Yoon 윤고딕 540_TT</vt:lpstr>
      <vt:lpstr>Yoon 윤고딕 550_TT</vt:lpstr>
      <vt:lpstr>Yoon 윤고딕 520_TT</vt:lpstr>
      <vt:lpstr>Arial</vt:lpstr>
      <vt:lpstr>맑은 고딕</vt:lpstr>
      <vt:lpstr>Wingdings</vt:lpstr>
      <vt:lpstr>Segoe UI Black</vt:lpstr>
      <vt:lpstr>Rockwell Extra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김문희</dc:creator>
  <cp:lastModifiedBy>heekyoung</cp:lastModifiedBy>
  <cp:revision>7</cp:revision>
  <dcterms:modified xsi:type="dcterms:W3CDTF">2017-04-27T01:20:06Z</dcterms:modified>
</cp:coreProperties>
</file>